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0" r:id="rId1"/>
  </p:sldMasterIdLst>
  <p:notesMasterIdLst>
    <p:notesMasterId r:id="rId16"/>
  </p:notesMasterIdLst>
  <p:sldIdLst>
    <p:sldId id="256" r:id="rId2"/>
    <p:sldId id="257" r:id="rId3"/>
    <p:sldId id="258" r:id="rId4"/>
    <p:sldId id="259" r:id="rId5"/>
    <p:sldId id="260" r:id="rId6"/>
    <p:sldId id="261" r:id="rId7"/>
    <p:sldId id="262" r:id="rId8"/>
    <p:sldId id="267" r:id="rId9"/>
    <p:sldId id="268" r:id="rId10"/>
    <p:sldId id="269" r:id="rId11"/>
    <p:sldId id="270" r:id="rId12"/>
    <p:sldId id="263" r:id="rId13"/>
    <p:sldId id="264" r:id="rId14"/>
    <p:sldId id="265" r:id="rId15"/>
  </p:sldIdLst>
  <p:sldSz cx="14630400" cy="8229600"/>
  <p:notesSz cx="8229600" cy="14630400"/>
  <p:embeddedFontLst>
    <p:embeddedFont>
      <p:font typeface="Open Sans" panose="020B0606030504020204" pitchFamily="34" charset="0"/>
      <p:regular r:id="rId17"/>
      <p:bold r:id="rId18"/>
      <p:italic r:id="rId19"/>
      <p:boldItalic r:id="rId20"/>
    </p:embeddedFont>
    <p:embeddedFont>
      <p:font typeface="Open Sans Bold"/>
      <p:bold r:id="rId21"/>
    </p:embeddedFont>
    <p:embeddedFont>
      <p:font typeface="Trebuchet MS" panose="020B0603020202020204" pitchFamily="34" charset="0"/>
      <p:regular r:id="rId22"/>
      <p:bold r:id="rId23"/>
      <p:italic r:id="rId24"/>
      <p:boldItalic r:id="rId25"/>
    </p:embeddedFont>
    <p:embeddedFont>
      <p:font typeface="Wingdings 3" panose="05040102010807070707" pitchFamily="18" charset="2"/>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A52B3-4E30-4AD9-9523-D47A97FF36BC}" type="doc">
      <dgm:prSet loTypeId="urn:diagrams.loki3.com/VaryingWidthList" loCatId="list" qsTypeId="urn:microsoft.com/office/officeart/2005/8/quickstyle/simple3" qsCatId="simple" csTypeId="urn:microsoft.com/office/officeart/2005/8/colors/accent1_2" csCatId="accent1" phldr="1"/>
      <dgm:spPr/>
      <dgm:t>
        <a:bodyPr/>
        <a:lstStyle/>
        <a:p>
          <a:endParaRPr lang="en-IN"/>
        </a:p>
      </dgm:t>
    </dgm:pt>
    <dgm:pt modelId="{7A512C2D-0BCC-4492-9C61-5B0791044010}">
      <dgm:prSet phldrT="[Text]" custT="1"/>
      <dgm:spPr/>
      <dgm:t>
        <a:bodyPr/>
        <a:lstStyle/>
        <a:p>
          <a:r>
            <a:rPr lang="en-US" sz="1800" dirty="0"/>
            <a:t>Data Collection</a:t>
          </a:r>
          <a:endParaRPr lang="en-IN" sz="1800" dirty="0"/>
        </a:p>
      </dgm:t>
    </dgm:pt>
    <dgm:pt modelId="{767385DA-BFE1-4240-8C17-334709B0EC31}" type="parTrans" cxnId="{83AB94AF-91E0-494A-8C8F-E26EF9199331}">
      <dgm:prSet/>
      <dgm:spPr/>
      <dgm:t>
        <a:bodyPr/>
        <a:lstStyle/>
        <a:p>
          <a:endParaRPr lang="en-IN"/>
        </a:p>
      </dgm:t>
    </dgm:pt>
    <dgm:pt modelId="{5B0F81F5-DA7C-402F-AE15-837E6487CC7B}" type="sibTrans" cxnId="{83AB94AF-91E0-494A-8C8F-E26EF9199331}">
      <dgm:prSet/>
      <dgm:spPr/>
      <dgm:t>
        <a:bodyPr/>
        <a:lstStyle/>
        <a:p>
          <a:endParaRPr lang="en-IN"/>
        </a:p>
      </dgm:t>
    </dgm:pt>
    <dgm:pt modelId="{3C776B00-D660-48C2-8F82-A967D63D615A}">
      <dgm:prSet phldrT="[Text]" custT="1"/>
      <dgm:spPr/>
      <dgm:t>
        <a:bodyPr/>
        <a:lstStyle/>
        <a:p>
          <a:r>
            <a:rPr lang="en-US" sz="1800" dirty="0"/>
            <a:t>Model processing</a:t>
          </a:r>
          <a:endParaRPr lang="en-IN" sz="1800" dirty="0"/>
        </a:p>
      </dgm:t>
    </dgm:pt>
    <dgm:pt modelId="{BE93EA23-4D77-4B96-AD00-C55C7B64F58B}" type="parTrans" cxnId="{A85547EE-D5DC-4BB9-AEE6-EF79D5B56B23}">
      <dgm:prSet/>
      <dgm:spPr/>
      <dgm:t>
        <a:bodyPr/>
        <a:lstStyle/>
        <a:p>
          <a:endParaRPr lang="en-IN"/>
        </a:p>
      </dgm:t>
    </dgm:pt>
    <dgm:pt modelId="{7886D52A-44B1-46A9-897E-9A2C1E975FFE}" type="sibTrans" cxnId="{A85547EE-D5DC-4BB9-AEE6-EF79D5B56B23}">
      <dgm:prSet/>
      <dgm:spPr/>
      <dgm:t>
        <a:bodyPr/>
        <a:lstStyle/>
        <a:p>
          <a:endParaRPr lang="en-IN"/>
        </a:p>
      </dgm:t>
    </dgm:pt>
    <dgm:pt modelId="{62F019F6-2FE2-44E5-B2A5-55EF447A6339}">
      <dgm:prSet phldrT="[Text]" custT="1"/>
      <dgm:spPr/>
      <dgm:t>
        <a:bodyPr/>
        <a:lstStyle/>
        <a:p>
          <a:r>
            <a:rPr lang="en-US" sz="1600" dirty="0"/>
            <a:t>Personalized recommendation delivery</a:t>
          </a:r>
          <a:endParaRPr lang="en-IN" sz="1600" dirty="0"/>
        </a:p>
      </dgm:t>
    </dgm:pt>
    <dgm:pt modelId="{C4BA84A2-EB16-4114-A470-9FF165E82EDC}" type="parTrans" cxnId="{E0A6BB09-6BBB-4D13-843D-E8582211E5D9}">
      <dgm:prSet/>
      <dgm:spPr/>
      <dgm:t>
        <a:bodyPr/>
        <a:lstStyle/>
        <a:p>
          <a:endParaRPr lang="en-IN"/>
        </a:p>
      </dgm:t>
    </dgm:pt>
    <dgm:pt modelId="{4D14849A-556D-4F75-B664-D24851B08685}" type="sibTrans" cxnId="{E0A6BB09-6BBB-4D13-843D-E8582211E5D9}">
      <dgm:prSet/>
      <dgm:spPr/>
      <dgm:t>
        <a:bodyPr/>
        <a:lstStyle/>
        <a:p>
          <a:endParaRPr lang="en-IN"/>
        </a:p>
      </dgm:t>
    </dgm:pt>
    <dgm:pt modelId="{9579D70F-729C-4B43-BCE9-515C94A01707}" type="pres">
      <dgm:prSet presAssocID="{D13A52B3-4E30-4AD9-9523-D47A97FF36BC}" presName="Name0" presStyleCnt="0">
        <dgm:presLayoutVars>
          <dgm:resizeHandles/>
        </dgm:presLayoutVars>
      </dgm:prSet>
      <dgm:spPr/>
    </dgm:pt>
    <dgm:pt modelId="{44CB9C3A-234B-414C-B408-4FCBEFB376AC}" type="pres">
      <dgm:prSet presAssocID="{7A512C2D-0BCC-4492-9C61-5B0791044010}" presName="text" presStyleLbl="node1" presStyleIdx="0" presStyleCnt="3" custScaleX="187565" custScaleY="21389" custLinFactX="200000" custLinFactNeighborX="259623" custLinFactNeighborY="-178">
        <dgm:presLayoutVars>
          <dgm:bulletEnabled val="1"/>
        </dgm:presLayoutVars>
      </dgm:prSet>
      <dgm:spPr/>
    </dgm:pt>
    <dgm:pt modelId="{17586BBA-44D4-4EA0-AB2D-FE64D5B7DD47}" type="pres">
      <dgm:prSet presAssocID="{5B0F81F5-DA7C-402F-AE15-837E6487CC7B}" presName="space" presStyleCnt="0"/>
      <dgm:spPr/>
    </dgm:pt>
    <dgm:pt modelId="{DB5F26DA-B514-4FE5-9D2C-FEA6BB7C5492}" type="pres">
      <dgm:prSet presAssocID="{3C776B00-D660-48C2-8F82-A967D63D615A}" presName="text" presStyleLbl="node1" presStyleIdx="1" presStyleCnt="3" custScaleX="184022" custScaleY="51470" custLinFactX="200000" custLinFactNeighborX="249064" custLinFactNeighborY="-10276">
        <dgm:presLayoutVars>
          <dgm:bulletEnabled val="1"/>
        </dgm:presLayoutVars>
      </dgm:prSet>
      <dgm:spPr/>
    </dgm:pt>
    <dgm:pt modelId="{AD04E525-E329-43F3-8B24-6FB20A47ADA9}" type="pres">
      <dgm:prSet presAssocID="{7886D52A-44B1-46A9-897E-9A2C1E975FFE}" presName="space" presStyleCnt="0"/>
      <dgm:spPr/>
    </dgm:pt>
    <dgm:pt modelId="{3C7541D6-4D98-4AD9-A3A3-09F1B598FD16}" type="pres">
      <dgm:prSet presAssocID="{62F019F6-2FE2-44E5-B2A5-55EF447A6339}" presName="text" presStyleLbl="node1" presStyleIdx="2" presStyleCnt="3" custScaleX="131285" custScaleY="25483" custLinFactX="125876" custLinFactNeighborX="200000" custLinFactNeighborY="178">
        <dgm:presLayoutVars>
          <dgm:bulletEnabled val="1"/>
        </dgm:presLayoutVars>
      </dgm:prSet>
      <dgm:spPr/>
    </dgm:pt>
  </dgm:ptLst>
  <dgm:cxnLst>
    <dgm:cxn modelId="{E0A6BB09-6BBB-4D13-843D-E8582211E5D9}" srcId="{D13A52B3-4E30-4AD9-9523-D47A97FF36BC}" destId="{62F019F6-2FE2-44E5-B2A5-55EF447A6339}" srcOrd="2" destOrd="0" parTransId="{C4BA84A2-EB16-4114-A470-9FF165E82EDC}" sibTransId="{4D14849A-556D-4F75-B664-D24851B08685}"/>
    <dgm:cxn modelId="{9E6E1D30-1F3B-4B0D-8BD6-7D88A1810C93}" type="presOf" srcId="{3C776B00-D660-48C2-8F82-A967D63D615A}" destId="{DB5F26DA-B514-4FE5-9D2C-FEA6BB7C5492}" srcOrd="0" destOrd="0" presId="urn:diagrams.loki3.com/VaryingWidthList"/>
    <dgm:cxn modelId="{F426F295-18E7-47E4-97C9-885C6BEEC6D1}" type="presOf" srcId="{D13A52B3-4E30-4AD9-9523-D47A97FF36BC}" destId="{9579D70F-729C-4B43-BCE9-515C94A01707}" srcOrd="0" destOrd="0" presId="urn:diagrams.loki3.com/VaryingWidthList"/>
    <dgm:cxn modelId="{83AB94AF-91E0-494A-8C8F-E26EF9199331}" srcId="{D13A52B3-4E30-4AD9-9523-D47A97FF36BC}" destId="{7A512C2D-0BCC-4492-9C61-5B0791044010}" srcOrd="0" destOrd="0" parTransId="{767385DA-BFE1-4240-8C17-334709B0EC31}" sibTransId="{5B0F81F5-DA7C-402F-AE15-837E6487CC7B}"/>
    <dgm:cxn modelId="{1AB0A0C2-0355-433C-8253-57C8D830E4B8}" type="presOf" srcId="{62F019F6-2FE2-44E5-B2A5-55EF447A6339}" destId="{3C7541D6-4D98-4AD9-A3A3-09F1B598FD16}" srcOrd="0" destOrd="0" presId="urn:diagrams.loki3.com/VaryingWidthList"/>
    <dgm:cxn modelId="{A85547EE-D5DC-4BB9-AEE6-EF79D5B56B23}" srcId="{D13A52B3-4E30-4AD9-9523-D47A97FF36BC}" destId="{3C776B00-D660-48C2-8F82-A967D63D615A}" srcOrd="1" destOrd="0" parTransId="{BE93EA23-4D77-4B96-AD00-C55C7B64F58B}" sibTransId="{7886D52A-44B1-46A9-897E-9A2C1E975FFE}"/>
    <dgm:cxn modelId="{D126FFFB-6BC5-4DDD-88D2-B0530D024777}" type="presOf" srcId="{7A512C2D-0BCC-4492-9C61-5B0791044010}" destId="{44CB9C3A-234B-414C-B408-4FCBEFB376AC}" srcOrd="0" destOrd="0" presId="urn:diagrams.loki3.com/VaryingWidthList"/>
    <dgm:cxn modelId="{675CB0FC-CECC-444E-B000-CD31D38C1C1A}" type="presParOf" srcId="{9579D70F-729C-4B43-BCE9-515C94A01707}" destId="{44CB9C3A-234B-414C-B408-4FCBEFB376AC}" srcOrd="0" destOrd="0" presId="urn:diagrams.loki3.com/VaryingWidthList"/>
    <dgm:cxn modelId="{C2DD6F61-0B3D-441E-98F3-A2A2AD27B6EF}" type="presParOf" srcId="{9579D70F-729C-4B43-BCE9-515C94A01707}" destId="{17586BBA-44D4-4EA0-AB2D-FE64D5B7DD47}" srcOrd="1" destOrd="0" presId="urn:diagrams.loki3.com/VaryingWidthList"/>
    <dgm:cxn modelId="{367B52A8-2866-4F0B-A1DD-BE524D55A5E4}" type="presParOf" srcId="{9579D70F-729C-4B43-BCE9-515C94A01707}" destId="{DB5F26DA-B514-4FE5-9D2C-FEA6BB7C5492}" srcOrd="2" destOrd="0" presId="urn:diagrams.loki3.com/VaryingWidthList"/>
    <dgm:cxn modelId="{40533E5D-E074-400B-999A-F2372F813526}" type="presParOf" srcId="{9579D70F-729C-4B43-BCE9-515C94A01707}" destId="{AD04E525-E329-43F3-8B24-6FB20A47ADA9}" srcOrd="3" destOrd="0" presId="urn:diagrams.loki3.com/VaryingWidthList"/>
    <dgm:cxn modelId="{BB3C1CDF-8707-4AA4-946C-0E18C78223D6}" type="presParOf" srcId="{9579D70F-729C-4B43-BCE9-515C94A01707}" destId="{3C7541D6-4D98-4AD9-A3A3-09F1B598FD16}"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B9C3A-234B-414C-B408-4FCBEFB376AC}">
      <dsp:nvSpPr>
        <dsp:cNvPr id="0" name=""/>
        <dsp:cNvSpPr/>
      </dsp:nvSpPr>
      <dsp:spPr>
        <a:xfrm>
          <a:off x="10632892" y="0"/>
          <a:ext cx="2152308" cy="1338284"/>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Collection</a:t>
          </a:r>
          <a:endParaRPr lang="en-IN" sz="1800" kern="1200" dirty="0"/>
        </a:p>
      </dsp:txBody>
      <dsp:txXfrm>
        <a:off x="10632892" y="0"/>
        <a:ext cx="2152308" cy="1338284"/>
      </dsp:txXfrm>
    </dsp:sp>
    <dsp:sp modelId="{DB5F26DA-B514-4FE5-9D2C-FEA6BB7C5492}">
      <dsp:nvSpPr>
        <dsp:cNvPr id="0" name=""/>
        <dsp:cNvSpPr/>
      </dsp:nvSpPr>
      <dsp:spPr>
        <a:xfrm>
          <a:off x="10612393" y="1619536"/>
          <a:ext cx="2153057" cy="3220416"/>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Model processing</a:t>
          </a:r>
          <a:endParaRPr lang="en-IN" sz="1800" kern="1200" dirty="0"/>
        </a:p>
      </dsp:txBody>
      <dsp:txXfrm>
        <a:off x="10612393" y="1619536"/>
        <a:ext cx="2153057" cy="3220416"/>
      </dsp:txXfrm>
    </dsp:sp>
    <dsp:sp modelId="{3C7541D6-4D98-4AD9-A3A3-09F1B598FD16}">
      <dsp:nvSpPr>
        <dsp:cNvPr id="0" name=""/>
        <dsp:cNvSpPr/>
      </dsp:nvSpPr>
      <dsp:spPr>
        <a:xfrm>
          <a:off x="10650655" y="5185501"/>
          <a:ext cx="2126817" cy="1594440"/>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Personalized recommendation delivery</a:t>
          </a:r>
          <a:endParaRPr lang="en-IN" sz="1600" kern="1200" dirty="0"/>
        </a:p>
      </dsp:txBody>
      <dsp:txXfrm>
        <a:off x="10650655" y="5185501"/>
        <a:ext cx="2126817" cy="159444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726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550910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155905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19041639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419361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319098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754708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5230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57027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85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430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205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0329348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03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60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870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59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507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191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8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315311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201084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951343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298756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186443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34349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88818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11/10/2024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00396835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244084"/>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Skyscanner's Recommended Systems</a:t>
            </a:r>
            <a:endParaRPr lang="en-US" sz="6150" dirty="0"/>
          </a:p>
        </p:txBody>
      </p:sp>
      <p:sp>
        <p:nvSpPr>
          <p:cNvPr id="4" name="Text 1"/>
          <p:cNvSpPr/>
          <p:nvPr/>
        </p:nvSpPr>
        <p:spPr>
          <a:xfrm>
            <a:off x="793790" y="451889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Skyscanner, the popular travel search engine, utilizes advanced recommended systems to provide personalized flight and hotel suggestions to its users. This presentation will explore the different types of recommended systems and how Skyscanner leverages them to enhance the user experience.</a:t>
            </a:r>
            <a:endParaRPr lang="en-US" sz="1750" dirty="0"/>
          </a:p>
        </p:txBody>
      </p:sp>
      <p:sp>
        <p:nvSpPr>
          <p:cNvPr id="5" name="Shape 2"/>
          <p:cNvSpPr/>
          <p:nvPr/>
        </p:nvSpPr>
        <p:spPr>
          <a:xfrm>
            <a:off x="793790" y="6605468"/>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6" name="Image 1" descr="preencoded.png"/>
          <p:cNvPicPr>
            <a:picLocks noChangeAspect="1"/>
          </p:cNvPicPr>
          <p:nvPr/>
        </p:nvPicPr>
        <p:blipFill>
          <a:blip r:embed="rId3"/>
          <a:stretch>
            <a:fillRect/>
          </a:stretch>
        </p:blipFill>
        <p:spPr>
          <a:xfrm>
            <a:off x="801410" y="6613088"/>
            <a:ext cx="347663" cy="347663"/>
          </a:xfrm>
          <a:prstGeom prst="rect">
            <a:avLst/>
          </a:prstGeom>
        </p:spPr>
      </p:pic>
      <p:sp>
        <p:nvSpPr>
          <p:cNvPr id="7" name="Text 3"/>
          <p:cNvSpPr/>
          <p:nvPr/>
        </p:nvSpPr>
        <p:spPr>
          <a:xfrm>
            <a:off x="1270040" y="6588562"/>
            <a:ext cx="3043238"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APARAJITA KUNDU</a:t>
            </a:r>
            <a:endParaRPr lang="en-US" sz="2200" dirty="0"/>
          </a:p>
        </p:txBody>
      </p:sp>
      <p:pic>
        <p:nvPicPr>
          <p:cNvPr id="3074" name="Picture 2" descr="Skyscanner Discount Codes &amp; Vouchers November 2024">
            <a:extLst>
              <a:ext uri="{FF2B5EF4-FFF2-40B4-BE49-F238E27FC236}">
                <a16:creationId xmlns:a16="http://schemas.microsoft.com/office/drawing/2014/main" id="{C4A6FE54-9E36-D037-051C-B99C29FE860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169912" y="274134"/>
            <a:ext cx="3287556" cy="2625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Skyscanner Flights Hotels Cars – Apps on Google Play">
            <a:extLst>
              <a:ext uri="{FF2B5EF4-FFF2-40B4-BE49-F238E27FC236}">
                <a16:creationId xmlns:a16="http://schemas.microsoft.com/office/drawing/2014/main" id="{0ED6E6DE-EB28-7E9F-CEC7-744703C19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2213" y="3078666"/>
            <a:ext cx="3502954"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618"/>
    </mc:Choice>
    <mc:Fallback xmlns="">
      <p:transition spd="slow" advTm="16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80755-B133-BDA0-D5E2-ACC0D0C60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A6AC1-24CA-C0C4-7F16-7ACAF0F40BB7}"/>
              </a:ext>
            </a:extLst>
          </p:cNvPr>
          <p:cNvSpPr>
            <a:spLocks noGrp="1"/>
          </p:cNvSpPr>
          <p:nvPr>
            <p:ph type="title"/>
          </p:nvPr>
        </p:nvSpPr>
        <p:spPr>
          <a:xfrm>
            <a:off x="812373" y="187007"/>
            <a:ext cx="10316002" cy="961569"/>
          </a:xfrm>
        </p:spPr>
        <p:txBody>
          <a:bodyPr/>
          <a:lstStyle/>
          <a:p>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 Processing:</a:t>
            </a:r>
            <a:endParaRPr lang="en-IN" dirty="0"/>
          </a:p>
        </p:txBody>
      </p:sp>
      <p:sp>
        <p:nvSpPr>
          <p:cNvPr id="6" name="Content Placeholder 5">
            <a:extLst>
              <a:ext uri="{FF2B5EF4-FFF2-40B4-BE49-F238E27FC236}">
                <a16:creationId xmlns:a16="http://schemas.microsoft.com/office/drawing/2014/main" id="{FFFF7573-CAD7-C4D5-D22D-A5DEE9B4EECE}"/>
              </a:ext>
            </a:extLst>
          </p:cNvPr>
          <p:cNvSpPr>
            <a:spLocks noGrp="1"/>
          </p:cNvSpPr>
          <p:nvPr>
            <p:ph idx="1"/>
          </p:nvPr>
        </p:nvSpPr>
        <p:spPr>
          <a:xfrm>
            <a:off x="812801" y="1148576"/>
            <a:ext cx="10316002" cy="6101059"/>
          </a:xfrm>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Content-Based Filtering</a:t>
            </a:r>
            <a:r>
              <a:rPr lang="en-IN" b="1" dirty="0"/>
              <a:t>:</a:t>
            </a:r>
          </a:p>
          <a:p>
            <a:r>
              <a:rPr lang="en-US" b="1" dirty="0"/>
              <a:t>Purpose</a:t>
            </a:r>
            <a:r>
              <a:rPr lang="en-US" dirty="0"/>
              <a:t>: Focuses on each user's individual preferences, such as destination types, amenities, and travel activities.</a:t>
            </a:r>
          </a:p>
          <a:p>
            <a:r>
              <a:rPr lang="en-US" b="1" dirty="0"/>
              <a:t>Profile Creation</a:t>
            </a:r>
            <a:r>
              <a:rPr lang="en-US" dirty="0"/>
              <a:t>: A user profile is created based on features from their travel history, such as destination type, activities (e.g., hiking), or amenities (e.g., spa).</a:t>
            </a:r>
          </a:p>
          <a:p>
            <a:r>
              <a:rPr lang="en-US" b="1" dirty="0"/>
              <a:t>Feature Extraction</a:t>
            </a:r>
            <a:r>
              <a:rPr lang="en-US" dirty="0"/>
              <a:t>: The system analyzes the features of destinations and activities the user has engaged with to create a rich profile. For example, a user who frequently books eco-lodges or nature retreats will have “eco-friendly” or “nature-focused” marked as key profile attributes.</a:t>
            </a:r>
          </a:p>
          <a:p>
            <a:r>
              <a:rPr lang="en-US" b="1" dirty="0"/>
              <a:t>Similarity Scoring</a:t>
            </a:r>
            <a:r>
              <a:rPr lang="en-US" dirty="0"/>
              <a:t>: New destinations are compared to this profile, scoring options based on similarity to the user’s past choices. Destinations with a high match to the profile (e.g., tropical beach vacations for a user with a preference for warm climates) are recommended</a:t>
            </a:r>
            <a:endParaRPr lang="en-IN" dirty="0"/>
          </a:p>
        </p:txBody>
      </p:sp>
    </p:spTree>
    <p:extLst>
      <p:ext uri="{BB962C8B-B14F-4D97-AF65-F5344CB8AC3E}">
        <p14:creationId xmlns:p14="http://schemas.microsoft.com/office/powerpoint/2010/main" val="1309528676"/>
      </p:ext>
    </p:extLst>
  </p:cSld>
  <p:clrMapOvr>
    <a:masterClrMapping/>
  </p:clrMapOvr>
  <mc:AlternateContent xmlns:mc="http://schemas.openxmlformats.org/markup-compatibility/2006" xmlns:p14="http://schemas.microsoft.com/office/powerpoint/2010/main">
    <mc:Choice Requires="p14">
      <p:transition spd="slow" p14:dur="2000" advTm="597"/>
    </mc:Choice>
    <mc:Fallback xmlns="">
      <p:transition spd="slow" advTm="5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A8771-0302-5F45-1BC5-6482BD438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DE58-8ED0-1FAA-C2E7-ED9BC9E677FC}"/>
              </a:ext>
            </a:extLst>
          </p:cNvPr>
          <p:cNvSpPr>
            <a:spLocks noGrp="1"/>
          </p:cNvSpPr>
          <p:nvPr>
            <p:ph type="title"/>
          </p:nvPr>
        </p:nvSpPr>
        <p:spPr>
          <a:xfrm>
            <a:off x="812373" y="187007"/>
            <a:ext cx="10316002" cy="961569"/>
          </a:xfrm>
        </p:spPr>
        <p:txBody>
          <a:bodyPr/>
          <a:lstStyle/>
          <a:p>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 Processing:</a:t>
            </a:r>
            <a:endParaRPr lang="en-IN" dirty="0"/>
          </a:p>
        </p:txBody>
      </p:sp>
      <p:sp>
        <p:nvSpPr>
          <p:cNvPr id="6" name="Content Placeholder 5">
            <a:extLst>
              <a:ext uri="{FF2B5EF4-FFF2-40B4-BE49-F238E27FC236}">
                <a16:creationId xmlns:a16="http://schemas.microsoft.com/office/drawing/2014/main" id="{71DBAFBA-D770-9AB4-43C9-38CA2A0FE649}"/>
              </a:ext>
            </a:extLst>
          </p:cNvPr>
          <p:cNvSpPr>
            <a:spLocks noGrp="1"/>
          </p:cNvSpPr>
          <p:nvPr>
            <p:ph idx="1"/>
          </p:nvPr>
        </p:nvSpPr>
        <p:spPr>
          <a:xfrm>
            <a:off x="812800" y="1148576"/>
            <a:ext cx="13471911" cy="6101059"/>
          </a:xfrm>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Hybrid Model:</a:t>
            </a:r>
          </a:p>
          <a:p>
            <a:r>
              <a:rPr lang="en-US" b="1" dirty="0"/>
              <a:t>Purpose:  Combines</a:t>
            </a:r>
            <a:r>
              <a:rPr lang="en-US" dirty="0"/>
              <a:t> insights from both collaborative and content-based filtering to provide balanced, accurate recommendations.</a:t>
            </a:r>
          </a:p>
          <a:p>
            <a:r>
              <a:rPr lang="en-US" b="1" dirty="0"/>
              <a:t>Weighted Combination</a:t>
            </a:r>
            <a:r>
              <a:rPr lang="en-US" dirty="0"/>
              <a:t>: In a simple hybrid approach, Skyscanner assigns weights to recommendations from collaborative and content-based filtering. The system might prioritize collaborative filtering slightly more for new users, then adjust toward content-based filtering as user preferences become clearer.</a:t>
            </a:r>
          </a:p>
          <a:p>
            <a:r>
              <a:rPr lang="en-US" b="1" dirty="0"/>
              <a:t>Switching Approach</a:t>
            </a:r>
            <a:r>
              <a:rPr lang="en-US" dirty="0"/>
              <a:t>: Depending on data availability, the system dynamically switches between collaborative and content-based models. For instance, if a user has minimal interaction history, the model might rely more heavily on collaborative filtering, while established users might see more content-based suggestions.</a:t>
            </a:r>
          </a:p>
          <a:p>
            <a:r>
              <a:rPr lang="en-US" b="1" dirty="0"/>
              <a:t>Model Stacking</a:t>
            </a:r>
            <a:r>
              <a:rPr lang="en-US" dirty="0"/>
              <a:t>: Advanced hybrid models “stack” the outputs of multiple algorithms, feeding them into a final meta-algorithm that learns optimal weighting for each input. This meta-model uses both content-based attributes and collaborative patterns, offering the highest personalization and relevance</a:t>
            </a:r>
          </a:p>
          <a:p>
            <a:endParaRPr lang="en-US" dirty="0"/>
          </a:p>
        </p:txBody>
      </p:sp>
    </p:spTree>
    <p:extLst>
      <p:ext uri="{BB962C8B-B14F-4D97-AF65-F5344CB8AC3E}">
        <p14:creationId xmlns:p14="http://schemas.microsoft.com/office/powerpoint/2010/main" val="2113798409"/>
      </p:ext>
    </p:extLst>
  </p:cSld>
  <p:clrMapOvr>
    <a:masterClrMapping/>
  </p:clrMapOvr>
  <mc:AlternateContent xmlns:mc="http://schemas.openxmlformats.org/markup-compatibility/2006" xmlns:p14="http://schemas.microsoft.com/office/powerpoint/2010/main">
    <mc:Choice Requires="p14">
      <p:transition spd="slow" p14:dur="2000" advTm="593"/>
    </mc:Choice>
    <mc:Fallback xmlns="">
      <p:transition spd="slow" advTm="59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6020" y="606504"/>
            <a:ext cx="5497592" cy="687110"/>
          </a:xfrm>
          <a:prstGeom prst="rect">
            <a:avLst/>
          </a:prstGeom>
          <a:noFill/>
          <a:ln/>
        </p:spPr>
        <p:txBody>
          <a:bodyPr wrap="non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How it Works</a:t>
            </a:r>
            <a:endParaRPr lang="en-US" sz="4300" dirty="0"/>
          </a:p>
        </p:txBody>
      </p:sp>
      <p:sp>
        <p:nvSpPr>
          <p:cNvPr id="4" name="Shape 1"/>
          <p:cNvSpPr/>
          <p:nvPr/>
        </p:nvSpPr>
        <p:spPr>
          <a:xfrm>
            <a:off x="6570583" y="1623417"/>
            <a:ext cx="30480" cy="5999559"/>
          </a:xfrm>
          <a:prstGeom prst="roundRect">
            <a:avLst>
              <a:gd name="adj" fmla="val 303018"/>
            </a:avLst>
          </a:prstGeom>
          <a:solidFill>
            <a:srgbClr val="BCDBD4"/>
          </a:solidFill>
          <a:ln/>
        </p:spPr>
        <p:txBody>
          <a:bodyPr/>
          <a:lstStyle/>
          <a:p>
            <a:endParaRPr lang="en-IN"/>
          </a:p>
        </p:txBody>
      </p:sp>
      <p:sp>
        <p:nvSpPr>
          <p:cNvPr id="5" name="Shape 2"/>
          <p:cNvSpPr/>
          <p:nvPr/>
        </p:nvSpPr>
        <p:spPr>
          <a:xfrm>
            <a:off x="6802695" y="2102763"/>
            <a:ext cx="769620" cy="30480"/>
          </a:xfrm>
          <a:prstGeom prst="roundRect">
            <a:avLst>
              <a:gd name="adj" fmla="val 303018"/>
            </a:avLst>
          </a:prstGeom>
          <a:solidFill>
            <a:srgbClr val="BCDBD4"/>
          </a:solidFill>
          <a:ln/>
        </p:spPr>
        <p:txBody>
          <a:bodyPr/>
          <a:lstStyle/>
          <a:p>
            <a:endParaRPr lang="en-IN"/>
          </a:p>
        </p:txBody>
      </p:sp>
      <p:sp>
        <p:nvSpPr>
          <p:cNvPr id="6" name="Shape 3"/>
          <p:cNvSpPr/>
          <p:nvPr/>
        </p:nvSpPr>
        <p:spPr>
          <a:xfrm>
            <a:off x="6338471" y="1870710"/>
            <a:ext cx="494705" cy="494705"/>
          </a:xfrm>
          <a:prstGeom prst="roundRect">
            <a:avLst>
              <a:gd name="adj" fmla="val 18670"/>
            </a:avLst>
          </a:prstGeom>
          <a:solidFill>
            <a:srgbClr val="D6F5EE"/>
          </a:solidFill>
          <a:ln w="7620">
            <a:solidFill>
              <a:srgbClr val="BCDBD4"/>
            </a:solidFill>
            <a:prstDash val="solid"/>
          </a:ln>
        </p:spPr>
        <p:txBody>
          <a:bodyPr/>
          <a:lstStyle/>
          <a:p>
            <a:endParaRPr lang="en-IN"/>
          </a:p>
        </p:txBody>
      </p:sp>
      <p:sp>
        <p:nvSpPr>
          <p:cNvPr id="7" name="Text 4"/>
          <p:cNvSpPr/>
          <p:nvPr/>
        </p:nvSpPr>
        <p:spPr>
          <a:xfrm>
            <a:off x="6500039" y="1953101"/>
            <a:ext cx="171450" cy="329803"/>
          </a:xfrm>
          <a:prstGeom prst="rect">
            <a:avLst/>
          </a:prstGeom>
          <a:noFill/>
          <a:ln/>
        </p:spPr>
        <p:txBody>
          <a:bodyPr wrap="none" lIns="0" tIns="0" rIns="0" bIns="0" rtlCol="0" anchor="t"/>
          <a:lstStyle/>
          <a:p>
            <a:pPr marL="0" indent="0" algn="ctr">
              <a:lnSpc>
                <a:spcPts val="2550"/>
              </a:lnSpc>
              <a:buNone/>
            </a:pPr>
            <a:r>
              <a:rPr lang="en-US" sz="2550" b="1" dirty="0">
                <a:solidFill>
                  <a:srgbClr val="333F70"/>
                </a:solidFill>
                <a:latin typeface="Unbounded Bold" pitchFamily="34" charset="0"/>
                <a:ea typeface="Unbounded Bold" pitchFamily="34" charset="-122"/>
                <a:cs typeface="Unbounded Bold" pitchFamily="34" charset="-120"/>
              </a:rPr>
              <a:t>1</a:t>
            </a:r>
            <a:endParaRPr lang="en-US" sz="2550" dirty="0"/>
          </a:p>
        </p:txBody>
      </p:sp>
      <p:sp>
        <p:nvSpPr>
          <p:cNvPr id="8" name="Text 5"/>
          <p:cNvSpPr/>
          <p:nvPr/>
        </p:nvSpPr>
        <p:spPr>
          <a:xfrm>
            <a:off x="7795260" y="1843207"/>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Data Collection</a:t>
            </a:r>
            <a:endParaRPr lang="en-US" sz="2150" dirty="0"/>
          </a:p>
        </p:txBody>
      </p:sp>
      <p:sp>
        <p:nvSpPr>
          <p:cNvPr id="9" name="Text 6"/>
          <p:cNvSpPr/>
          <p:nvPr/>
        </p:nvSpPr>
        <p:spPr>
          <a:xfrm>
            <a:off x="7795260" y="2318742"/>
            <a:ext cx="6065520" cy="703659"/>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Skyscanner gathers user search history, booking data, and community interactions to build user profiles.</a:t>
            </a:r>
            <a:endParaRPr lang="en-US" sz="1700" dirty="0"/>
          </a:p>
        </p:txBody>
      </p:sp>
      <p:sp>
        <p:nvSpPr>
          <p:cNvPr id="10" name="Shape 7"/>
          <p:cNvSpPr/>
          <p:nvPr/>
        </p:nvSpPr>
        <p:spPr>
          <a:xfrm>
            <a:off x="6802695" y="3941326"/>
            <a:ext cx="769620" cy="30480"/>
          </a:xfrm>
          <a:prstGeom prst="roundRect">
            <a:avLst>
              <a:gd name="adj" fmla="val 303018"/>
            </a:avLst>
          </a:prstGeom>
          <a:solidFill>
            <a:srgbClr val="BCDBD4"/>
          </a:solidFill>
          <a:ln/>
        </p:spPr>
        <p:txBody>
          <a:bodyPr/>
          <a:lstStyle/>
          <a:p>
            <a:endParaRPr lang="en-IN"/>
          </a:p>
        </p:txBody>
      </p:sp>
      <p:sp>
        <p:nvSpPr>
          <p:cNvPr id="11" name="Shape 8"/>
          <p:cNvSpPr/>
          <p:nvPr/>
        </p:nvSpPr>
        <p:spPr>
          <a:xfrm>
            <a:off x="6338471" y="3709273"/>
            <a:ext cx="494705" cy="494705"/>
          </a:xfrm>
          <a:prstGeom prst="roundRect">
            <a:avLst>
              <a:gd name="adj" fmla="val 18670"/>
            </a:avLst>
          </a:prstGeom>
          <a:solidFill>
            <a:srgbClr val="D6F5EE"/>
          </a:solidFill>
          <a:ln w="7620">
            <a:solidFill>
              <a:srgbClr val="BCDBD4"/>
            </a:solidFill>
            <a:prstDash val="solid"/>
          </a:ln>
        </p:spPr>
        <p:txBody>
          <a:bodyPr/>
          <a:lstStyle/>
          <a:p>
            <a:endParaRPr lang="en-IN"/>
          </a:p>
        </p:txBody>
      </p:sp>
      <p:sp>
        <p:nvSpPr>
          <p:cNvPr id="12" name="Text 9"/>
          <p:cNvSpPr/>
          <p:nvPr/>
        </p:nvSpPr>
        <p:spPr>
          <a:xfrm>
            <a:off x="6448127" y="3791664"/>
            <a:ext cx="275392" cy="329803"/>
          </a:xfrm>
          <a:prstGeom prst="rect">
            <a:avLst/>
          </a:prstGeom>
          <a:noFill/>
          <a:ln/>
        </p:spPr>
        <p:txBody>
          <a:bodyPr wrap="none" lIns="0" tIns="0" rIns="0" bIns="0" rtlCol="0" anchor="t"/>
          <a:lstStyle/>
          <a:p>
            <a:pPr marL="0" indent="0" algn="ctr">
              <a:lnSpc>
                <a:spcPts val="2550"/>
              </a:lnSpc>
              <a:buNone/>
            </a:pPr>
            <a:r>
              <a:rPr lang="en-US" sz="2550" b="1" dirty="0">
                <a:solidFill>
                  <a:srgbClr val="333F70"/>
                </a:solidFill>
                <a:latin typeface="Unbounded Bold" pitchFamily="34" charset="0"/>
                <a:ea typeface="Unbounded Bold" pitchFamily="34" charset="-122"/>
                <a:cs typeface="Unbounded Bold" pitchFamily="34" charset="-120"/>
              </a:rPr>
              <a:t>2</a:t>
            </a:r>
            <a:endParaRPr lang="en-US" sz="2550" dirty="0"/>
          </a:p>
        </p:txBody>
      </p:sp>
      <p:sp>
        <p:nvSpPr>
          <p:cNvPr id="13" name="Text 10"/>
          <p:cNvSpPr/>
          <p:nvPr/>
        </p:nvSpPr>
        <p:spPr>
          <a:xfrm>
            <a:off x="7795260" y="3681770"/>
            <a:ext cx="3431381" cy="343614"/>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Filtering Algorithms</a:t>
            </a:r>
            <a:endParaRPr lang="en-US" sz="2150" dirty="0"/>
          </a:p>
        </p:txBody>
      </p:sp>
      <p:sp>
        <p:nvSpPr>
          <p:cNvPr id="14" name="Text 11"/>
          <p:cNvSpPr/>
          <p:nvPr/>
        </p:nvSpPr>
        <p:spPr>
          <a:xfrm>
            <a:off x="7795260" y="4157305"/>
            <a:ext cx="6065520" cy="1055489"/>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system applies content-based and collaborative filtering algorithms to analyze user preferences and identify similar patterns.</a:t>
            </a:r>
            <a:endParaRPr lang="en-US" sz="1700" dirty="0"/>
          </a:p>
        </p:txBody>
      </p:sp>
      <p:sp>
        <p:nvSpPr>
          <p:cNvPr id="15" name="Shape 12"/>
          <p:cNvSpPr/>
          <p:nvPr/>
        </p:nvSpPr>
        <p:spPr>
          <a:xfrm>
            <a:off x="6802695" y="6131719"/>
            <a:ext cx="769620" cy="30480"/>
          </a:xfrm>
          <a:prstGeom prst="roundRect">
            <a:avLst>
              <a:gd name="adj" fmla="val 303018"/>
            </a:avLst>
          </a:prstGeom>
          <a:solidFill>
            <a:srgbClr val="BCDBD4"/>
          </a:solidFill>
          <a:ln/>
        </p:spPr>
        <p:txBody>
          <a:bodyPr/>
          <a:lstStyle/>
          <a:p>
            <a:endParaRPr lang="en-IN"/>
          </a:p>
        </p:txBody>
      </p:sp>
      <p:sp>
        <p:nvSpPr>
          <p:cNvPr id="16" name="Shape 13"/>
          <p:cNvSpPr/>
          <p:nvPr/>
        </p:nvSpPr>
        <p:spPr>
          <a:xfrm>
            <a:off x="6338471" y="5899666"/>
            <a:ext cx="494705" cy="494705"/>
          </a:xfrm>
          <a:prstGeom prst="roundRect">
            <a:avLst>
              <a:gd name="adj" fmla="val 18670"/>
            </a:avLst>
          </a:prstGeom>
          <a:solidFill>
            <a:srgbClr val="D6F5EE"/>
          </a:solidFill>
          <a:ln w="7620">
            <a:solidFill>
              <a:srgbClr val="BCDBD4"/>
            </a:solidFill>
            <a:prstDash val="solid"/>
          </a:ln>
        </p:spPr>
        <p:txBody>
          <a:bodyPr/>
          <a:lstStyle/>
          <a:p>
            <a:endParaRPr lang="en-IN"/>
          </a:p>
        </p:txBody>
      </p:sp>
      <p:sp>
        <p:nvSpPr>
          <p:cNvPr id="17" name="Text 14"/>
          <p:cNvSpPr/>
          <p:nvPr/>
        </p:nvSpPr>
        <p:spPr>
          <a:xfrm>
            <a:off x="6447413" y="5982057"/>
            <a:ext cx="276701" cy="329803"/>
          </a:xfrm>
          <a:prstGeom prst="rect">
            <a:avLst/>
          </a:prstGeom>
          <a:noFill/>
          <a:ln/>
        </p:spPr>
        <p:txBody>
          <a:bodyPr wrap="none" lIns="0" tIns="0" rIns="0" bIns="0" rtlCol="0" anchor="t"/>
          <a:lstStyle/>
          <a:p>
            <a:pPr marL="0" indent="0" algn="ctr">
              <a:lnSpc>
                <a:spcPts val="2550"/>
              </a:lnSpc>
              <a:buNone/>
            </a:pPr>
            <a:r>
              <a:rPr lang="en-US" sz="2550" b="1" dirty="0">
                <a:solidFill>
                  <a:srgbClr val="333F70"/>
                </a:solidFill>
                <a:latin typeface="Unbounded Bold" pitchFamily="34" charset="0"/>
                <a:ea typeface="Unbounded Bold" pitchFamily="34" charset="-122"/>
                <a:cs typeface="Unbounded Bold" pitchFamily="34" charset="-120"/>
              </a:rPr>
              <a:t>3</a:t>
            </a:r>
            <a:endParaRPr lang="en-US" sz="2550" dirty="0"/>
          </a:p>
        </p:txBody>
      </p:sp>
      <p:sp>
        <p:nvSpPr>
          <p:cNvPr id="18" name="Text 15"/>
          <p:cNvSpPr/>
          <p:nvPr/>
        </p:nvSpPr>
        <p:spPr>
          <a:xfrm>
            <a:off x="7795260" y="5872163"/>
            <a:ext cx="5086588" cy="343614"/>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Recommendation Generation</a:t>
            </a:r>
            <a:endParaRPr lang="en-US" sz="2150" dirty="0"/>
          </a:p>
        </p:txBody>
      </p:sp>
      <p:sp>
        <p:nvSpPr>
          <p:cNvPr id="19" name="Text 16"/>
          <p:cNvSpPr/>
          <p:nvPr/>
        </p:nvSpPr>
        <p:spPr>
          <a:xfrm>
            <a:off x="7795260" y="6347698"/>
            <a:ext cx="6065520" cy="1055489"/>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Based on the insights gained, the system generates personalized flight and hotel recommendations for each user.</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2000" advTm="677"/>
    </mc:Choice>
    <mc:Fallback xmlns="">
      <p:transition spd="slow" advTm="67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852" y="852607"/>
            <a:ext cx="7694295" cy="1941671"/>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Benefits of Skyscanner's Recommended System</a:t>
            </a:r>
            <a:endParaRPr lang="en-US" sz="4050" dirty="0"/>
          </a:p>
        </p:txBody>
      </p:sp>
      <p:sp>
        <p:nvSpPr>
          <p:cNvPr id="4" name="Shape 1"/>
          <p:cNvSpPr/>
          <p:nvPr/>
        </p:nvSpPr>
        <p:spPr>
          <a:xfrm>
            <a:off x="724852" y="3104912"/>
            <a:ext cx="3743682" cy="2525435"/>
          </a:xfrm>
          <a:prstGeom prst="roundRect">
            <a:avLst>
              <a:gd name="adj" fmla="val 3444"/>
            </a:avLst>
          </a:prstGeom>
          <a:solidFill>
            <a:srgbClr val="D6F5EE"/>
          </a:solidFill>
          <a:ln w="7620">
            <a:solidFill>
              <a:srgbClr val="BCDBD4"/>
            </a:solidFill>
            <a:prstDash val="solid"/>
          </a:ln>
        </p:spPr>
        <p:txBody>
          <a:bodyPr/>
          <a:lstStyle/>
          <a:p>
            <a:endParaRPr lang="en-IN"/>
          </a:p>
        </p:txBody>
      </p:sp>
      <p:sp>
        <p:nvSpPr>
          <p:cNvPr id="5" name="Text 2"/>
          <p:cNvSpPr/>
          <p:nvPr/>
        </p:nvSpPr>
        <p:spPr>
          <a:xfrm>
            <a:off x="939522" y="3319582"/>
            <a:ext cx="3314343" cy="646986"/>
          </a:xfrm>
          <a:prstGeom prst="rect">
            <a:avLst/>
          </a:prstGeom>
          <a:noFill/>
          <a:ln/>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Improved Conversion Rates</a:t>
            </a:r>
            <a:endParaRPr lang="en-US" sz="2000" dirty="0"/>
          </a:p>
        </p:txBody>
      </p:sp>
      <p:sp>
        <p:nvSpPr>
          <p:cNvPr id="6" name="Text 3"/>
          <p:cNvSpPr/>
          <p:nvPr/>
        </p:nvSpPr>
        <p:spPr>
          <a:xfrm>
            <a:off x="939522" y="4090749"/>
            <a:ext cx="3314343" cy="1324928"/>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Skyscanner's personalized recommendations lead to higher engagement and more bookings from users.</a:t>
            </a:r>
            <a:endParaRPr lang="en-US" sz="1600" dirty="0"/>
          </a:p>
        </p:txBody>
      </p:sp>
      <p:sp>
        <p:nvSpPr>
          <p:cNvPr id="7" name="Shape 4"/>
          <p:cNvSpPr/>
          <p:nvPr/>
        </p:nvSpPr>
        <p:spPr>
          <a:xfrm>
            <a:off x="4675584" y="3104912"/>
            <a:ext cx="3743682" cy="2525435"/>
          </a:xfrm>
          <a:prstGeom prst="roundRect">
            <a:avLst>
              <a:gd name="adj" fmla="val 3444"/>
            </a:avLst>
          </a:prstGeom>
          <a:solidFill>
            <a:srgbClr val="D6F5EE"/>
          </a:solidFill>
          <a:ln w="7620">
            <a:solidFill>
              <a:srgbClr val="BCDBD4"/>
            </a:solidFill>
            <a:prstDash val="solid"/>
          </a:ln>
        </p:spPr>
        <p:txBody>
          <a:bodyPr/>
          <a:lstStyle/>
          <a:p>
            <a:endParaRPr lang="en-IN"/>
          </a:p>
        </p:txBody>
      </p:sp>
      <p:sp>
        <p:nvSpPr>
          <p:cNvPr id="8" name="Text 5"/>
          <p:cNvSpPr/>
          <p:nvPr/>
        </p:nvSpPr>
        <p:spPr>
          <a:xfrm>
            <a:off x="4890254" y="3319582"/>
            <a:ext cx="3314343" cy="646986"/>
          </a:xfrm>
          <a:prstGeom prst="rect">
            <a:avLst/>
          </a:prstGeom>
          <a:noFill/>
          <a:ln/>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Enhanced User Experience</a:t>
            </a:r>
            <a:endParaRPr lang="en-US" sz="2000" dirty="0"/>
          </a:p>
        </p:txBody>
      </p:sp>
      <p:sp>
        <p:nvSpPr>
          <p:cNvPr id="9" name="Text 6"/>
          <p:cNvSpPr/>
          <p:nvPr/>
        </p:nvSpPr>
        <p:spPr>
          <a:xfrm>
            <a:off x="4890254" y="4090749"/>
            <a:ext cx="3314343" cy="1324928"/>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Users appreciate the convenience and relevance of the recommended flights and hotels, improving customer satisfaction.</a:t>
            </a:r>
            <a:endParaRPr lang="en-US" sz="1600" dirty="0"/>
          </a:p>
        </p:txBody>
      </p:sp>
      <p:sp>
        <p:nvSpPr>
          <p:cNvPr id="10" name="Shape 7"/>
          <p:cNvSpPr/>
          <p:nvPr/>
        </p:nvSpPr>
        <p:spPr>
          <a:xfrm>
            <a:off x="724852" y="5837396"/>
            <a:ext cx="7694295" cy="1539478"/>
          </a:xfrm>
          <a:prstGeom prst="roundRect">
            <a:avLst>
              <a:gd name="adj" fmla="val 5650"/>
            </a:avLst>
          </a:prstGeom>
          <a:solidFill>
            <a:srgbClr val="D6F5EE"/>
          </a:solidFill>
          <a:ln w="7620">
            <a:solidFill>
              <a:srgbClr val="BCDBD4"/>
            </a:solidFill>
            <a:prstDash val="solid"/>
          </a:ln>
        </p:spPr>
        <p:txBody>
          <a:bodyPr/>
          <a:lstStyle/>
          <a:p>
            <a:endParaRPr lang="en-IN"/>
          </a:p>
        </p:txBody>
      </p:sp>
      <p:sp>
        <p:nvSpPr>
          <p:cNvPr id="11" name="Text 8"/>
          <p:cNvSpPr/>
          <p:nvPr/>
        </p:nvSpPr>
        <p:spPr>
          <a:xfrm>
            <a:off x="939522" y="6052066"/>
            <a:ext cx="2925961" cy="323493"/>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Increased Loyalty</a:t>
            </a:r>
            <a:endParaRPr lang="en-US" sz="2000" dirty="0"/>
          </a:p>
        </p:txBody>
      </p:sp>
      <p:sp>
        <p:nvSpPr>
          <p:cNvPr id="12" name="Text 9"/>
          <p:cNvSpPr/>
          <p:nvPr/>
        </p:nvSpPr>
        <p:spPr>
          <a:xfrm>
            <a:off x="939522" y="6499741"/>
            <a:ext cx="7264956" cy="662464"/>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Reliable and valuable recommendations keep users coming back to Skyscanner, fostering long-term brand loyalty.</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796"/>
    </mc:Choice>
    <mc:Fallback xmlns="">
      <p:transition spd="slow" advTm="7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696"/>
          </a:xfrm>
          <a:prstGeom prst="rect">
            <a:avLst/>
          </a:prstGeom>
        </p:spPr>
      </p:pic>
      <p:sp>
        <p:nvSpPr>
          <p:cNvPr id="3" name="Text 0"/>
          <p:cNvSpPr/>
          <p:nvPr/>
        </p:nvSpPr>
        <p:spPr>
          <a:xfrm>
            <a:off x="6123146" y="500301"/>
            <a:ext cx="7870508" cy="1137047"/>
          </a:xfrm>
          <a:prstGeom prst="rect">
            <a:avLst/>
          </a:prstGeom>
          <a:noFill/>
          <a:ln/>
        </p:spPr>
        <p:txBody>
          <a:bodyPr wrap="square" lIns="0" tIns="0" rIns="0" bIns="0" rtlCol="0" anchor="t"/>
          <a:lstStyle/>
          <a:p>
            <a:pPr marL="0" indent="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Case Study: Skyscanner's Recommendations</a:t>
            </a:r>
            <a:endParaRPr lang="en-US" sz="3550" dirty="0"/>
          </a:p>
        </p:txBody>
      </p:sp>
      <p:pic>
        <p:nvPicPr>
          <p:cNvPr id="4" name="Image 1" descr="preencoded.png"/>
          <p:cNvPicPr>
            <a:picLocks noChangeAspect="1"/>
          </p:cNvPicPr>
          <p:nvPr/>
        </p:nvPicPr>
        <p:blipFill>
          <a:blip r:embed="rId4"/>
          <a:stretch>
            <a:fillRect/>
          </a:stretch>
        </p:blipFill>
        <p:spPr>
          <a:xfrm>
            <a:off x="6123146" y="1910239"/>
            <a:ext cx="909638" cy="1455539"/>
          </a:xfrm>
          <a:prstGeom prst="rect">
            <a:avLst/>
          </a:prstGeom>
        </p:spPr>
      </p:pic>
      <p:sp>
        <p:nvSpPr>
          <p:cNvPr id="5" name="Text 1"/>
          <p:cNvSpPr/>
          <p:nvPr/>
        </p:nvSpPr>
        <p:spPr>
          <a:xfrm>
            <a:off x="7305675" y="2092166"/>
            <a:ext cx="2274332" cy="28420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User Search</a:t>
            </a:r>
            <a:endParaRPr lang="en-US" sz="1750" dirty="0"/>
          </a:p>
        </p:txBody>
      </p:sp>
      <p:sp>
        <p:nvSpPr>
          <p:cNvPr id="6" name="Text 2"/>
          <p:cNvSpPr/>
          <p:nvPr/>
        </p:nvSpPr>
        <p:spPr>
          <a:xfrm>
            <a:off x="7305675" y="2485430"/>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A user searches for a flight from London to New York on Skyscanner.</a:t>
            </a:r>
            <a:endParaRPr lang="en-US" sz="1400" dirty="0"/>
          </a:p>
        </p:txBody>
      </p:sp>
      <p:pic>
        <p:nvPicPr>
          <p:cNvPr id="7" name="Image 2" descr="preencoded.png"/>
          <p:cNvPicPr>
            <a:picLocks noChangeAspect="1"/>
          </p:cNvPicPr>
          <p:nvPr/>
        </p:nvPicPr>
        <p:blipFill>
          <a:blip r:embed="rId5"/>
          <a:stretch>
            <a:fillRect/>
          </a:stretch>
        </p:blipFill>
        <p:spPr>
          <a:xfrm>
            <a:off x="6123146" y="3365778"/>
            <a:ext cx="909638" cy="1455539"/>
          </a:xfrm>
          <a:prstGeom prst="rect">
            <a:avLst/>
          </a:prstGeom>
        </p:spPr>
      </p:pic>
      <p:sp>
        <p:nvSpPr>
          <p:cNvPr id="8" name="Text 3"/>
          <p:cNvSpPr/>
          <p:nvPr/>
        </p:nvSpPr>
        <p:spPr>
          <a:xfrm>
            <a:off x="7305675" y="3547705"/>
            <a:ext cx="3829407" cy="28420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Recommendation Analysis</a:t>
            </a:r>
            <a:endParaRPr lang="en-US" sz="1750" dirty="0"/>
          </a:p>
        </p:txBody>
      </p:sp>
      <p:sp>
        <p:nvSpPr>
          <p:cNvPr id="9" name="Text 4"/>
          <p:cNvSpPr/>
          <p:nvPr/>
        </p:nvSpPr>
        <p:spPr>
          <a:xfrm>
            <a:off x="7305675" y="3940969"/>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Skyscanner's recommended system analyzes the user's search history and preferences.</a:t>
            </a:r>
            <a:endParaRPr lang="en-US" sz="1400" dirty="0"/>
          </a:p>
        </p:txBody>
      </p:sp>
      <p:pic>
        <p:nvPicPr>
          <p:cNvPr id="10" name="Image 3" descr="preencoded.png"/>
          <p:cNvPicPr>
            <a:picLocks noChangeAspect="1"/>
          </p:cNvPicPr>
          <p:nvPr/>
        </p:nvPicPr>
        <p:blipFill>
          <a:blip r:embed="rId6"/>
          <a:stretch>
            <a:fillRect/>
          </a:stretch>
        </p:blipFill>
        <p:spPr>
          <a:xfrm>
            <a:off x="6123146" y="4821317"/>
            <a:ext cx="909638" cy="1455539"/>
          </a:xfrm>
          <a:prstGeom prst="rect">
            <a:avLst/>
          </a:prstGeom>
        </p:spPr>
      </p:pic>
      <p:sp>
        <p:nvSpPr>
          <p:cNvPr id="11" name="Text 5"/>
          <p:cNvSpPr/>
          <p:nvPr/>
        </p:nvSpPr>
        <p:spPr>
          <a:xfrm>
            <a:off x="7305675" y="5003244"/>
            <a:ext cx="3706654" cy="28420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Personalized Suggestions</a:t>
            </a:r>
            <a:endParaRPr lang="en-US" sz="1750" dirty="0"/>
          </a:p>
        </p:txBody>
      </p:sp>
      <p:sp>
        <p:nvSpPr>
          <p:cNvPr id="12" name="Text 6"/>
          <p:cNvSpPr/>
          <p:nvPr/>
        </p:nvSpPr>
        <p:spPr>
          <a:xfrm>
            <a:off x="7305675" y="5396508"/>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The system provides the user with a list of relevant flight and hotel options, tailored to their needs.</a:t>
            </a:r>
            <a:endParaRPr lang="en-US" sz="1400" dirty="0"/>
          </a:p>
        </p:txBody>
      </p:sp>
      <p:pic>
        <p:nvPicPr>
          <p:cNvPr id="13" name="Image 4" descr="preencoded.png"/>
          <p:cNvPicPr>
            <a:picLocks noChangeAspect="1"/>
          </p:cNvPicPr>
          <p:nvPr/>
        </p:nvPicPr>
        <p:blipFill>
          <a:blip r:embed="rId7"/>
          <a:stretch>
            <a:fillRect/>
          </a:stretch>
        </p:blipFill>
        <p:spPr>
          <a:xfrm>
            <a:off x="6123146" y="6276856"/>
            <a:ext cx="909638" cy="1455539"/>
          </a:xfrm>
          <a:prstGeom prst="rect">
            <a:avLst/>
          </a:prstGeom>
        </p:spPr>
      </p:pic>
      <p:sp>
        <p:nvSpPr>
          <p:cNvPr id="14" name="Text 7"/>
          <p:cNvSpPr/>
          <p:nvPr/>
        </p:nvSpPr>
        <p:spPr>
          <a:xfrm>
            <a:off x="7305675" y="6458783"/>
            <a:ext cx="2841665" cy="28420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Booking Conversion</a:t>
            </a:r>
            <a:endParaRPr lang="en-US" sz="1750" dirty="0"/>
          </a:p>
        </p:txBody>
      </p:sp>
      <p:sp>
        <p:nvSpPr>
          <p:cNvPr id="15" name="Text 8"/>
          <p:cNvSpPr/>
          <p:nvPr/>
        </p:nvSpPr>
        <p:spPr>
          <a:xfrm>
            <a:off x="7305675" y="6852047"/>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The user finds a suitable flight and hotel package and proceeds to book their trip through Skyscanner.</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622"/>
    </mc:Choice>
    <mc:Fallback xmlns="">
      <p:transition spd="slow" advTm="6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6642"/>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What are Recommended Systems?</a:t>
            </a:r>
            <a:endParaRPr lang="en-US" sz="4450" dirty="0"/>
          </a:p>
        </p:txBody>
      </p:sp>
      <p:sp>
        <p:nvSpPr>
          <p:cNvPr id="4" name="Shape 1"/>
          <p:cNvSpPr/>
          <p:nvPr/>
        </p:nvSpPr>
        <p:spPr>
          <a:xfrm>
            <a:off x="6280190" y="3478292"/>
            <a:ext cx="510302" cy="510302"/>
          </a:xfrm>
          <a:prstGeom prst="roundRect">
            <a:avLst>
              <a:gd name="adj" fmla="val 18669"/>
            </a:avLst>
          </a:prstGeom>
          <a:solidFill>
            <a:srgbClr val="D6F5EE"/>
          </a:solidFill>
          <a:ln w="7620">
            <a:solidFill>
              <a:srgbClr val="BCDBD4"/>
            </a:solidFill>
            <a:prstDash val="solid"/>
          </a:ln>
        </p:spPr>
        <p:txBody>
          <a:bodyPr/>
          <a:lstStyle/>
          <a:p>
            <a:endParaRPr lang="en-IN"/>
          </a:p>
        </p:txBody>
      </p:sp>
      <p:sp>
        <p:nvSpPr>
          <p:cNvPr id="5" name="Text 2"/>
          <p:cNvSpPr/>
          <p:nvPr/>
        </p:nvSpPr>
        <p:spPr>
          <a:xfrm>
            <a:off x="6446877" y="3563303"/>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7017306" y="3478292"/>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Personalized Suggestions</a:t>
            </a:r>
            <a:endParaRPr lang="en-US" sz="2200" dirty="0"/>
          </a:p>
        </p:txBody>
      </p:sp>
      <p:sp>
        <p:nvSpPr>
          <p:cNvPr id="7" name="Text 4"/>
          <p:cNvSpPr/>
          <p:nvPr/>
        </p:nvSpPr>
        <p:spPr>
          <a:xfrm>
            <a:off x="7017306" y="432304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Recommended systems analyze user preferences and behaviors to provide tailored recommendations.</a:t>
            </a:r>
            <a:endParaRPr lang="en-US" sz="1750" dirty="0"/>
          </a:p>
        </p:txBody>
      </p:sp>
      <p:sp>
        <p:nvSpPr>
          <p:cNvPr id="8" name="Shape 5"/>
          <p:cNvSpPr/>
          <p:nvPr/>
        </p:nvSpPr>
        <p:spPr>
          <a:xfrm>
            <a:off x="10171867" y="3478292"/>
            <a:ext cx="510302" cy="510302"/>
          </a:xfrm>
          <a:prstGeom prst="roundRect">
            <a:avLst>
              <a:gd name="adj" fmla="val 18669"/>
            </a:avLst>
          </a:prstGeom>
          <a:solidFill>
            <a:srgbClr val="D6F5EE"/>
          </a:solidFill>
          <a:ln w="7620">
            <a:solidFill>
              <a:srgbClr val="BCDBD4"/>
            </a:solidFill>
            <a:prstDash val="solid"/>
          </a:ln>
        </p:spPr>
        <p:txBody>
          <a:bodyPr/>
          <a:lstStyle/>
          <a:p>
            <a:endParaRPr lang="en-IN"/>
          </a:p>
        </p:txBody>
      </p:sp>
      <p:sp>
        <p:nvSpPr>
          <p:cNvPr id="9" name="Text 6"/>
          <p:cNvSpPr/>
          <p:nvPr/>
        </p:nvSpPr>
        <p:spPr>
          <a:xfrm>
            <a:off x="10284976" y="3563303"/>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10908983" y="3478292"/>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Improved User Experience</a:t>
            </a:r>
            <a:endParaRPr lang="en-US" sz="2200" dirty="0"/>
          </a:p>
        </p:txBody>
      </p:sp>
      <p:sp>
        <p:nvSpPr>
          <p:cNvPr id="11" name="Text 8"/>
          <p:cNvSpPr/>
          <p:nvPr/>
        </p:nvSpPr>
        <p:spPr>
          <a:xfrm>
            <a:off x="10908983" y="432304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They help users discover relevant products, services, or information they may not have found otherwise.</a:t>
            </a:r>
            <a:endParaRPr lang="en-US" sz="1750" dirty="0"/>
          </a:p>
        </p:txBody>
      </p:sp>
      <p:sp>
        <p:nvSpPr>
          <p:cNvPr id="12" name="Shape 9"/>
          <p:cNvSpPr/>
          <p:nvPr/>
        </p:nvSpPr>
        <p:spPr>
          <a:xfrm>
            <a:off x="6280190" y="6256615"/>
            <a:ext cx="510302" cy="510302"/>
          </a:xfrm>
          <a:prstGeom prst="roundRect">
            <a:avLst>
              <a:gd name="adj" fmla="val 18669"/>
            </a:avLst>
          </a:prstGeom>
          <a:solidFill>
            <a:srgbClr val="D6F5EE"/>
          </a:solidFill>
          <a:ln w="7620">
            <a:solidFill>
              <a:srgbClr val="BCDBD4"/>
            </a:solidFill>
            <a:prstDash val="solid"/>
          </a:ln>
        </p:spPr>
        <p:txBody>
          <a:bodyPr/>
          <a:lstStyle/>
          <a:p>
            <a:endParaRPr lang="en-IN"/>
          </a:p>
        </p:txBody>
      </p:sp>
      <p:sp>
        <p:nvSpPr>
          <p:cNvPr id="13" name="Text 10"/>
          <p:cNvSpPr/>
          <p:nvPr/>
        </p:nvSpPr>
        <p:spPr>
          <a:xfrm>
            <a:off x="6392585" y="6341626"/>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7017306" y="6256615"/>
            <a:ext cx="4143256"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Increased Engagement</a:t>
            </a:r>
            <a:endParaRPr lang="en-US" sz="2200" dirty="0"/>
          </a:p>
        </p:txBody>
      </p:sp>
      <p:sp>
        <p:nvSpPr>
          <p:cNvPr id="15" name="Text 12"/>
          <p:cNvSpPr/>
          <p:nvPr/>
        </p:nvSpPr>
        <p:spPr>
          <a:xfrm>
            <a:off x="7017306" y="674703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Effective recommended systems can boost user engagement and loyalty by providing valuable recommendations.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advTm="743"/>
    </mc:Choice>
    <mc:Fallback xmlns="">
      <p:transition spd="slow" advTm="74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62795"/>
            <a:ext cx="1186565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Types of Recommended Systems</a:t>
            </a:r>
            <a:endParaRPr lang="en-US" sz="4450" dirty="0"/>
          </a:p>
        </p:txBody>
      </p:sp>
      <p:sp>
        <p:nvSpPr>
          <p:cNvPr id="3" name="Text 1"/>
          <p:cNvSpPr/>
          <p:nvPr/>
        </p:nvSpPr>
        <p:spPr>
          <a:xfrm>
            <a:off x="793790" y="3638550"/>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Content-Based Filtering</a:t>
            </a:r>
            <a:endParaRPr lang="en-US" sz="2200" dirty="0"/>
          </a:p>
        </p:txBody>
      </p:sp>
      <p:sp>
        <p:nvSpPr>
          <p:cNvPr id="4" name="Text 2"/>
          <p:cNvSpPr/>
          <p:nvPr/>
        </p:nvSpPr>
        <p:spPr>
          <a:xfrm>
            <a:off x="793790" y="457402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Recommends items similar to the ones a user has liked or interacted with in the past.</a:t>
            </a:r>
            <a:endParaRPr lang="en-US" sz="1750" dirty="0"/>
          </a:p>
        </p:txBody>
      </p:sp>
      <p:sp>
        <p:nvSpPr>
          <p:cNvPr id="5" name="Text 3"/>
          <p:cNvSpPr/>
          <p:nvPr/>
        </p:nvSpPr>
        <p:spPr>
          <a:xfrm>
            <a:off x="5332928" y="3638550"/>
            <a:ext cx="3961567"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Collaborative Filtering</a:t>
            </a:r>
            <a:endParaRPr lang="en-US" sz="2200" dirty="0"/>
          </a:p>
        </p:txBody>
      </p:sp>
      <p:sp>
        <p:nvSpPr>
          <p:cNvPr id="6" name="Text 4"/>
          <p:cNvSpPr/>
          <p:nvPr/>
        </p:nvSpPr>
        <p:spPr>
          <a:xfrm>
            <a:off x="5332928" y="421969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Makes recommendations based on the preferences of users with similar tastes or behaviors.</a:t>
            </a:r>
            <a:endParaRPr lang="en-US" sz="1750" dirty="0"/>
          </a:p>
        </p:txBody>
      </p:sp>
      <p:sp>
        <p:nvSpPr>
          <p:cNvPr id="7" name="Text 5"/>
          <p:cNvSpPr/>
          <p:nvPr/>
        </p:nvSpPr>
        <p:spPr>
          <a:xfrm>
            <a:off x="9872067" y="363855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Hybrid Filtering</a:t>
            </a:r>
            <a:endParaRPr lang="en-US" sz="2200" dirty="0"/>
          </a:p>
        </p:txBody>
      </p:sp>
      <p:sp>
        <p:nvSpPr>
          <p:cNvPr id="8" name="Text 6"/>
          <p:cNvSpPr/>
          <p:nvPr/>
        </p:nvSpPr>
        <p:spPr>
          <a:xfrm>
            <a:off x="9872067" y="421969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Combines content-based and collaborative filtering to leverage the strengths of both approaches.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advTm="816"/>
    </mc:Choice>
    <mc:Fallback xmlns="">
      <p:transition spd="slow" advTm="8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109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Content-Based Filtering</a:t>
            </a:r>
            <a:endParaRPr lang="en-US" sz="4450" dirty="0"/>
          </a:p>
        </p:txBody>
      </p:sp>
      <p:sp>
        <p:nvSpPr>
          <p:cNvPr id="4" name="Shape 1"/>
          <p:cNvSpPr/>
          <p:nvPr/>
        </p:nvSpPr>
        <p:spPr>
          <a:xfrm>
            <a:off x="793790" y="3123962"/>
            <a:ext cx="510302" cy="510302"/>
          </a:xfrm>
          <a:prstGeom prst="roundRect">
            <a:avLst>
              <a:gd name="adj" fmla="val 18669"/>
            </a:avLst>
          </a:prstGeom>
          <a:solidFill>
            <a:srgbClr val="D6F5EE"/>
          </a:solidFill>
          <a:ln w="7620">
            <a:solidFill>
              <a:srgbClr val="BCDBD4"/>
            </a:solidFill>
            <a:prstDash val="solid"/>
          </a:ln>
        </p:spPr>
        <p:txBody>
          <a:bodyPr/>
          <a:lstStyle/>
          <a:p>
            <a:endParaRPr lang="en-IN"/>
          </a:p>
        </p:txBody>
      </p:sp>
      <p:sp>
        <p:nvSpPr>
          <p:cNvPr id="5" name="Text 2"/>
          <p:cNvSpPr/>
          <p:nvPr/>
        </p:nvSpPr>
        <p:spPr>
          <a:xfrm>
            <a:off x="960477" y="3208973"/>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1530906" y="3123962"/>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Analyzing User Preferences</a:t>
            </a:r>
            <a:endParaRPr lang="en-US" sz="2200" dirty="0"/>
          </a:p>
        </p:txBody>
      </p:sp>
      <p:sp>
        <p:nvSpPr>
          <p:cNvPr id="7" name="Text 4"/>
          <p:cNvSpPr/>
          <p:nvPr/>
        </p:nvSpPr>
        <p:spPr>
          <a:xfrm>
            <a:off x="1530906" y="396871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This method examines a user's past interactions, such as search queries and booking history.</a:t>
            </a:r>
            <a:endParaRPr lang="en-US" sz="1750" dirty="0"/>
          </a:p>
        </p:txBody>
      </p:sp>
      <p:sp>
        <p:nvSpPr>
          <p:cNvPr id="8" name="Shape 5"/>
          <p:cNvSpPr/>
          <p:nvPr/>
        </p:nvSpPr>
        <p:spPr>
          <a:xfrm>
            <a:off x="4685467" y="3123962"/>
            <a:ext cx="510302" cy="510302"/>
          </a:xfrm>
          <a:prstGeom prst="roundRect">
            <a:avLst>
              <a:gd name="adj" fmla="val 18669"/>
            </a:avLst>
          </a:prstGeom>
          <a:solidFill>
            <a:srgbClr val="D6F5EE"/>
          </a:solidFill>
          <a:ln w="7620">
            <a:solidFill>
              <a:srgbClr val="BCDBD4"/>
            </a:solidFill>
            <a:prstDash val="solid"/>
          </a:ln>
        </p:spPr>
        <p:txBody>
          <a:bodyPr/>
          <a:lstStyle/>
          <a:p>
            <a:endParaRPr lang="en-IN"/>
          </a:p>
        </p:txBody>
      </p:sp>
      <p:sp>
        <p:nvSpPr>
          <p:cNvPr id="9" name="Text 6"/>
          <p:cNvSpPr/>
          <p:nvPr/>
        </p:nvSpPr>
        <p:spPr>
          <a:xfrm>
            <a:off x="4798576" y="3208973"/>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5422583" y="3123962"/>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Matching User Profiles</a:t>
            </a:r>
            <a:endParaRPr lang="en-US" sz="2200" dirty="0"/>
          </a:p>
        </p:txBody>
      </p:sp>
      <p:sp>
        <p:nvSpPr>
          <p:cNvPr id="11" name="Text 8"/>
          <p:cNvSpPr/>
          <p:nvPr/>
        </p:nvSpPr>
        <p:spPr>
          <a:xfrm>
            <a:off x="5422583" y="396871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It then matches the user's profile to similar travel options, recommending relevant flights and hotels.</a:t>
            </a:r>
            <a:endParaRPr lang="en-US" sz="1750" dirty="0"/>
          </a:p>
        </p:txBody>
      </p:sp>
      <p:sp>
        <p:nvSpPr>
          <p:cNvPr id="12" name="Shape 9"/>
          <p:cNvSpPr/>
          <p:nvPr/>
        </p:nvSpPr>
        <p:spPr>
          <a:xfrm>
            <a:off x="793790" y="5902285"/>
            <a:ext cx="510302" cy="510302"/>
          </a:xfrm>
          <a:prstGeom prst="roundRect">
            <a:avLst>
              <a:gd name="adj" fmla="val 18669"/>
            </a:avLst>
          </a:prstGeom>
          <a:solidFill>
            <a:srgbClr val="D6F5EE"/>
          </a:solidFill>
          <a:ln w="7620">
            <a:solidFill>
              <a:srgbClr val="BCDBD4"/>
            </a:solidFill>
            <a:prstDash val="solid"/>
          </a:ln>
        </p:spPr>
        <p:txBody>
          <a:bodyPr/>
          <a:lstStyle/>
          <a:p>
            <a:endParaRPr lang="en-IN"/>
          </a:p>
        </p:txBody>
      </p:sp>
      <p:sp>
        <p:nvSpPr>
          <p:cNvPr id="13" name="Text 10"/>
          <p:cNvSpPr/>
          <p:nvPr/>
        </p:nvSpPr>
        <p:spPr>
          <a:xfrm>
            <a:off x="906185" y="5987296"/>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1530906" y="5902285"/>
            <a:ext cx="5748814"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Personalized Recommendations</a:t>
            </a:r>
            <a:endParaRPr lang="en-US" sz="2200" dirty="0"/>
          </a:p>
        </p:txBody>
      </p:sp>
      <p:sp>
        <p:nvSpPr>
          <p:cNvPr id="15" name="Text 12"/>
          <p:cNvSpPr/>
          <p:nvPr/>
        </p:nvSpPr>
        <p:spPr>
          <a:xfrm>
            <a:off x="1530906" y="639270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Content-based filtering provides individualized recommendations tailored to each user's unique preferences.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advTm="729"/>
    </mc:Choice>
    <mc:Fallback xmlns="">
      <p:transition spd="slow" advTm="7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81344"/>
            <a:ext cx="7926348"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Collaborative Filtering</a:t>
            </a:r>
            <a:endParaRPr lang="en-US" sz="4450" dirty="0"/>
          </a:p>
        </p:txBody>
      </p:sp>
      <p:sp>
        <p:nvSpPr>
          <p:cNvPr id="3" name="Text 1"/>
          <p:cNvSpPr/>
          <p:nvPr/>
        </p:nvSpPr>
        <p:spPr>
          <a:xfrm>
            <a:off x="793790" y="3457099"/>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User-Item Interactions</a:t>
            </a:r>
            <a:endParaRPr lang="en-US" sz="2200" dirty="0"/>
          </a:p>
        </p:txBody>
      </p:sp>
      <p:sp>
        <p:nvSpPr>
          <p:cNvPr id="4" name="Text 2"/>
          <p:cNvSpPr/>
          <p:nvPr/>
        </p:nvSpPr>
        <p:spPr>
          <a:xfrm>
            <a:off x="793790"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This approach analyzes the interactions between users and travel products, such as ratings and reviews.</a:t>
            </a:r>
            <a:endParaRPr lang="en-US" sz="1750" dirty="0"/>
          </a:p>
        </p:txBody>
      </p:sp>
      <p:sp>
        <p:nvSpPr>
          <p:cNvPr id="5" name="Text 3"/>
          <p:cNvSpPr/>
          <p:nvPr/>
        </p:nvSpPr>
        <p:spPr>
          <a:xfrm>
            <a:off x="5332928" y="3457099"/>
            <a:ext cx="371498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Finding Similar Users</a:t>
            </a:r>
            <a:endParaRPr lang="en-US" sz="2200" dirty="0"/>
          </a:p>
        </p:txBody>
      </p:sp>
      <p:sp>
        <p:nvSpPr>
          <p:cNvPr id="6" name="Text 4"/>
          <p:cNvSpPr/>
          <p:nvPr/>
        </p:nvSpPr>
        <p:spPr>
          <a:xfrm>
            <a:off x="5332928" y="403824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It then identifies users with similar preferences and recommends items they have enjoyed.</a:t>
            </a:r>
            <a:endParaRPr lang="en-US" sz="1750" dirty="0"/>
          </a:p>
        </p:txBody>
      </p:sp>
      <p:sp>
        <p:nvSpPr>
          <p:cNvPr id="7" name="Text 5"/>
          <p:cNvSpPr/>
          <p:nvPr/>
        </p:nvSpPr>
        <p:spPr>
          <a:xfrm>
            <a:off x="9872067" y="3457099"/>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Community-Based Approach</a:t>
            </a:r>
            <a:endParaRPr lang="en-US" sz="2200" dirty="0"/>
          </a:p>
        </p:txBody>
      </p:sp>
      <p:sp>
        <p:nvSpPr>
          <p:cNvPr id="8" name="Text 6"/>
          <p:cNvSpPr/>
          <p:nvPr/>
        </p:nvSpPr>
        <p:spPr>
          <a:xfrm>
            <a:off x="9872067"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Collaborative filtering leverages the collective intelligence of the user community to provide recommendations.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advTm="560"/>
    </mc:Choice>
    <mc:Fallback xmlns="">
      <p:transition spd="slow" advTm="56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880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Hybrid Filtering</a:t>
            </a:r>
            <a:endParaRPr lang="en-US" sz="4450" dirty="0"/>
          </a:p>
        </p:txBody>
      </p:sp>
      <p:sp>
        <p:nvSpPr>
          <p:cNvPr id="4" name="Shape 1"/>
          <p:cNvSpPr/>
          <p:nvPr/>
        </p:nvSpPr>
        <p:spPr>
          <a:xfrm>
            <a:off x="6280190" y="1937742"/>
            <a:ext cx="3664863" cy="3491032"/>
          </a:xfrm>
          <a:prstGeom prst="roundRect">
            <a:avLst>
              <a:gd name="adj" fmla="val 2729"/>
            </a:avLst>
          </a:prstGeom>
          <a:solidFill>
            <a:srgbClr val="D6F5EE"/>
          </a:solidFill>
          <a:ln w="7620">
            <a:solidFill>
              <a:srgbClr val="BCDBD4"/>
            </a:solidFill>
            <a:prstDash val="solid"/>
          </a:ln>
        </p:spPr>
        <p:txBody>
          <a:bodyPr/>
          <a:lstStyle/>
          <a:p>
            <a:endParaRPr lang="en-IN"/>
          </a:p>
        </p:txBody>
      </p:sp>
      <p:sp>
        <p:nvSpPr>
          <p:cNvPr id="5" name="Text 2"/>
          <p:cNvSpPr/>
          <p:nvPr/>
        </p:nvSpPr>
        <p:spPr>
          <a:xfrm>
            <a:off x="6514624" y="2172176"/>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Combining Strengths</a:t>
            </a:r>
            <a:endParaRPr lang="en-US" sz="2200" dirty="0"/>
          </a:p>
        </p:txBody>
      </p:sp>
      <p:sp>
        <p:nvSpPr>
          <p:cNvPr id="6" name="Text 3"/>
          <p:cNvSpPr/>
          <p:nvPr/>
        </p:nvSpPr>
        <p:spPr>
          <a:xfrm>
            <a:off x="6514624" y="3016925"/>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Hybrid filtering combines content-based and collaborative approaches to provide more accurate and comprehensive recommendations.</a:t>
            </a:r>
            <a:endParaRPr lang="en-US" sz="1750" dirty="0"/>
          </a:p>
        </p:txBody>
      </p:sp>
      <p:sp>
        <p:nvSpPr>
          <p:cNvPr id="7" name="Shape 4"/>
          <p:cNvSpPr/>
          <p:nvPr/>
        </p:nvSpPr>
        <p:spPr>
          <a:xfrm>
            <a:off x="10171867" y="1937742"/>
            <a:ext cx="3664863" cy="3491032"/>
          </a:xfrm>
          <a:prstGeom prst="roundRect">
            <a:avLst>
              <a:gd name="adj" fmla="val 2729"/>
            </a:avLst>
          </a:prstGeom>
          <a:solidFill>
            <a:srgbClr val="D6F5EE"/>
          </a:solidFill>
          <a:ln w="7620">
            <a:solidFill>
              <a:srgbClr val="BCDBD4"/>
            </a:solidFill>
            <a:prstDash val="solid"/>
          </a:ln>
        </p:spPr>
        <p:txBody>
          <a:bodyPr/>
          <a:lstStyle/>
          <a:p>
            <a:endParaRPr lang="en-IN"/>
          </a:p>
        </p:txBody>
      </p:sp>
      <p:sp>
        <p:nvSpPr>
          <p:cNvPr id="8" name="Text 5"/>
          <p:cNvSpPr/>
          <p:nvPr/>
        </p:nvSpPr>
        <p:spPr>
          <a:xfrm>
            <a:off x="10406301" y="2172176"/>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Overcoming Limitations</a:t>
            </a:r>
            <a:endParaRPr lang="en-US" sz="2200" dirty="0"/>
          </a:p>
        </p:txBody>
      </p:sp>
      <p:sp>
        <p:nvSpPr>
          <p:cNvPr id="9" name="Text 6"/>
          <p:cNvSpPr/>
          <p:nvPr/>
        </p:nvSpPr>
        <p:spPr>
          <a:xfrm>
            <a:off x="10406301" y="3016925"/>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By leveraging both user-specific and community-based data, hybrid systems can overcome the limitations of individual methods.</a:t>
            </a:r>
            <a:endParaRPr lang="en-US" sz="1750" dirty="0"/>
          </a:p>
        </p:txBody>
      </p:sp>
      <p:sp>
        <p:nvSpPr>
          <p:cNvPr id="10" name="Shape 7"/>
          <p:cNvSpPr/>
          <p:nvPr/>
        </p:nvSpPr>
        <p:spPr>
          <a:xfrm>
            <a:off x="6280190" y="5655588"/>
            <a:ext cx="7556421" cy="1685092"/>
          </a:xfrm>
          <a:prstGeom prst="roundRect">
            <a:avLst>
              <a:gd name="adj" fmla="val 5654"/>
            </a:avLst>
          </a:prstGeom>
          <a:solidFill>
            <a:srgbClr val="D6F5EE"/>
          </a:solidFill>
          <a:ln w="7620">
            <a:solidFill>
              <a:srgbClr val="BCDBD4"/>
            </a:solidFill>
            <a:prstDash val="solid"/>
          </a:ln>
        </p:spPr>
        <p:txBody>
          <a:bodyPr/>
          <a:lstStyle/>
          <a:p>
            <a:endParaRPr lang="en-IN"/>
          </a:p>
        </p:txBody>
      </p:sp>
      <p:sp>
        <p:nvSpPr>
          <p:cNvPr id="11" name="Text 8"/>
          <p:cNvSpPr/>
          <p:nvPr/>
        </p:nvSpPr>
        <p:spPr>
          <a:xfrm>
            <a:off x="6514624" y="5890022"/>
            <a:ext cx="347245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Improved Accuracy</a:t>
            </a:r>
            <a:endParaRPr lang="en-US" sz="2200" dirty="0"/>
          </a:p>
        </p:txBody>
      </p:sp>
      <p:sp>
        <p:nvSpPr>
          <p:cNvPr id="12" name="Text 9"/>
          <p:cNvSpPr/>
          <p:nvPr/>
        </p:nvSpPr>
        <p:spPr>
          <a:xfrm>
            <a:off x="6514624" y="6380440"/>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synergistic effect of hybrid filtering leads to more relevant and personalized recommendations for users.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advTm="495"/>
    </mc:Choice>
    <mc:Fallback xmlns="">
      <p:transition spd="slow" advTm="4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2708"/>
          </a:xfrm>
          <a:prstGeom prst="rect">
            <a:avLst/>
          </a:prstGeom>
        </p:spPr>
      </p:pic>
      <p:sp>
        <p:nvSpPr>
          <p:cNvPr id="3" name="Text 0"/>
          <p:cNvSpPr/>
          <p:nvPr/>
        </p:nvSpPr>
        <p:spPr>
          <a:xfrm>
            <a:off x="731520" y="3514011"/>
            <a:ext cx="12165687" cy="653177"/>
          </a:xfrm>
          <a:prstGeom prst="rect">
            <a:avLst/>
          </a:prstGeom>
          <a:noFill/>
          <a:ln/>
        </p:spPr>
        <p:txBody>
          <a:bodyPr wrap="none" lIns="0" tIns="0" rIns="0" bIns="0" rtlCol="0" anchor="t"/>
          <a:lstStyle/>
          <a:p>
            <a:pPr marL="0" indent="0">
              <a:lnSpc>
                <a:spcPts val="5100"/>
              </a:lnSpc>
              <a:buNone/>
            </a:pPr>
            <a:r>
              <a:rPr lang="en-US" sz="4100" b="1" dirty="0">
                <a:solidFill>
                  <a:srgbClr val="333F70"/>
                </a:solidFill>
                <a:latin typeface="Unbounded Bold" pitchFamily="34" charset="0"/>
                <a:ea typeface="Unbounded Bold" pitchFamily="34" charset="-122"/>
                <a:cs typeface="Unbounded Bold" pitchFamily="34" charset="-120"/>
              </a:rPr>
              <a:t>Skyscanner's Recommended System</a:t>
            </a:r>
            <a:endParaRPr lang="en-US" sz="4100" dirty="0"/>
          </a:p>
        </p:txBody>
      </p:sp>
      <p:pic>
        <p:nvPicPr>
          <p:cNvPr id="4" name="Image 1" descr="preencoded.png"/>
          <p:cNvPicPr>
            <a:picLocks noChangeAspect="1"/>
          </p:cNvPicPr>
          <p:nvPr/>
        </p:nvPicPr>
        <p:blipFill>
          <a:blip r:embed="rId4"/>
          <a:stretch>
            <a:fillRect/>
          </a:stretch>
        </p:blipFill>
        <p:spPr>
          <a:xfrm>
            <a:off x="731520" y="4480679"/>
            <a:ext cx="522446" cy="522446"/>
          </a:xfrm>
          <a:prstGeom prst="rect">
            <a:avLst/>
          </a:prstGeom>
        </p:spPr>
      </p:pic>
      <p:sp>
        <p:nvSpPr>
          <p:cNvPr id="5" name="Text 1"/>
          <p:cNvSpPr/>
          <p:nvPr/>
        </p:nvSpPr>
        <p:spPr>
          <a:xfrm>
            <a:off x="731520" y="5212080"/>
            <a:ext cx="3349704" cy="326469"/>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Personalized Search</a:t>
            </a:r>
            <a:endParaRPr lang="en-US" sz="2050" dirty="0"/>
          </a:p>
        </p:txBody>
      </p:sp>
      <p:sp>
        <p:nvSpPr>
          <p:cNvPr id="6" name="Text 2"/>
          <p:cNvSpPr/>
          <p:nvPr/>
        </p:nvSpPr>
        <p:spPr>
          <a:xfrm>
            <a:off x="731520" y="5663922"/>
            <a:ext cx="4180046" cy="1337786"/>
          </a:xfrm>
          <a:prstGeom prst="rect">
            <a:avLst/>
          </a:prstGeom>
          <a:noFill/>
          <a:ln/>
        </p:spPr>
        <p:txBody>
          <a:bodyPr wrap="square" lIns="0" tIns="0" rIns="0" bIns="0" rtlCol="0" anchor="t"/>
          <a:lstStyle/>
          <a:p>
            <a:pPr marL="0" indent="0" algn="l">
              <a:lnSpc>
                <a:spcPts val="2600"/>
              </a:lnSpc>
              <a:buNone/>
            </a:pPr>
            <a:r>
              <a:rPr lang="en-US" sz="1600" dirty="0">
                <a:solidFill>
                  <a:srgbClr val="333F70"/>
                </a:solidFill>
                <a:latin typeface="Open Sans" pitchFamily="34" charset="0"/>
                <a:ea typeface="Open Sans" pitchFamily="34" charset="-122"/>
                <a:cs typeface="Open Sans" pitchFamily="34" charset="-120"/>
              </a:rPr>
              <a:t>Skyscanner's recommended system analyzes user search history and preferences to provide tailored flight and hotel suggestions.</a:t>
            </a:r>
            <a:endParaRPr lang="en-US" sz="1600" dirty="0"/>
          </a:p>
        </p:txBody>
      </p:sp>
      <p:pic>
        <p:nvPicPr>
          <p:cNvPr id="7" name="Image 2" descr="preencoded.png"/>
          <p:cNvPicPr>
            <a:picLocks noChangeAspect="1"/>
          </p:cNvPicPr>
          <p:nvPr/>
        </p:nvPicPr>
        <p:blipFill>
          <a:blip r:embed="rId5"/>
          <a:stretch>
            <a:fillRect/>
          </a:stretch>
        </p:blipFill>
        <p:spPr>
          <a:xfrm>
            <a:off x="5225058" y="4480679"/>
            <a:ext cx="522446" cy="522446"/>
          </a:xfrm>
          <a:prstGeom prst="rect">
            <a:avLst/>
          </a:prstGeom>
        </p:spPr>
      </p:pic>
      <p:sp>
        <p:nvSpPr>
          <p:cNvPr id="8" name="Text 3"/>
          <p:cNvSpPr/>
          <p:nvPr/>
        </p:nvSpPr>
        <p:spPr>
          <a:xfrm>
            <a:off x="5225058" y="5212080"/>
            <a:ext cx="4180165" cy="652939"/>
          </a:xfrm>
          <a:prstGeom prst="rect">
            <a:avLst/>
          </a:prstGeom>
          <a:noFill/>
          <a:ln/>
        </p:spPr>
        <p:txBody>
          <a:bodyPr wrap="squar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Intelligent Recommendations</a:t>
            </a:r>
            <a:endParaRPr lang="en-US" sz="2050" dirty="0"/>
          </a:p>
        </p:txBody>
      </p:sp>
      <p:sp>
        <p:nvSpPr>
          <p:cNvPr id="9" name="Text 4"/>
          <p:cNvSpPr/>
          <p:nvPr/>
        </p:nvSpPr>
        <p:spPr>
          <a:xfrm>
            <a:off x="5225058" y="5990392"/>
            <a:ext cx="4180165" cy="1337786"/>
          </a:xfrm>
          <a:prstGeom prst="rect">
            <a:avLst/>
          </a:prstGeom>
          <a:noFill/>
          <a:ln/>
        </p:spPr>
        <p:txBody>
          <a:bodyPr wrap="square" lIns="0" tIns="0" rIns="0" bIns="0" rtlCol="0" anchor="t"/>
          <a:lstStyle/>
          <a:p>
            <a:pPr marL="0" indent="0" algn="l">
              <a:lnSpc>
                <a:spcPts val="2600"/>
              </a:lnSpc>
              <a:buNone/>
            </a:pPr>
            <a:r>
              <a:rPr lang="en-US" sz="1600" dirty="0">
                <a:solidFill>
                  <a:srgbClr val="333F70"/>
                </a:solidFill>
                <a:latin typeface="Open Sans" pitchFamily="34" charset="0"/>
                <a:ea typeface="Open Sans" pitchFamily="34" charset="-122"/>
                <a:cs typeface="Open Sans" pitchFamily="34" charset="-120"/>
              </a:rPr>
              <a:t>The system leverages a combination of content-based and collaborative filtering to offer relevant and valuable recommendations.</a:t>
            </a:r>
            <a:endParaRPr lang="en-US" sz="1600" dirty="0"/>
          </a:p>
        </p:txBody>
      </p:sp>
      <p:pic>
        <p:nvPicPr>
          <p:cNvPr id="10" name="Image 3" descr="preencoded.png"/>
          <p:cNvPicPr>
            <a:picLocks noChangeAspect="1"/>
          </p:cNvPicPr>
          <p:nvPr/>
        </p:nvPicPr>
        <p:blipFill>
          <a:blip r:embed="rId6"/>
          <a:stretch>
            <a:fillRect/>
          </a:stretch>
        </p:blipFill>
        <p:spPr>
          <a:xfrm>
            <a:off x="9718715" y="4480679"/>
            <a:ext cx="522446" cy="522446"/>
          </a:xfrm>
          <a:prstGeom prst="rect">
            <a:avLst/>
          </a:prstGeom>
        </p:spPr>
      </p:pic>
      <p:sp>
        <p:nvSpPr>
          <p:cNvPr id="11" name="Text 5"/>
          <p:cNvSpPr/>
          <p:nvPr/>
        </p:nvSpPr>
        <p:spPr>
          <a:xfrm>
            <a:off x="9718715" y="5212080"/>
            <a:ext cx="4175403" cy="326469"/>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Continuous Improvement</a:t>
            </a:r>
            <a:endParaRPr lang="en-US" sz="2050" dirty="0"/>
          </a:p>
        </p:txBody>
      </p:sp>
      <p:sp>
        <p:nvSpPr>
          <p:cNvPr id="12" name="Text 6"/>
          <p:cNvSpPr/>
          <p:nvPr/>
        </p:nvSpPr>
        <p:spPr>
          <a:xfrm>
            <a:off x="9718715" y="5663922"/>
            <a:ext cx="4180165" cy="1337786"/>
          </a:xfrm>
          <a:prstGeom prst="rect">
            <a:avLst/>
          </a:prstGeom>
          <a:noFill/>
          <a:ln/>
        </p:spPr>
        <p:txBody>
          <a:bodyPr wrap="square" lIns="0" tIns="0" rIns="0" bIns="0" rtlCol="0" anchor="t"/>
          <a:lstStyle/>
          <a:p>
            <a:pPr marL="0" indent="0" algn="l">
              <a:lnSpc>
                <a:spcPts val="2600"/>
              </a:lnSpc>
              <a:buNone/>
            </a:pPr>
            <a:r>
              <a:rPr lang="en-US" sz="1600" dirty="0">
                <a:solidFill>
                  <a:srgbClr val="333F70"/>
                </a:solidFill>
                <a:latin typeface="Open Sans" pitchFamily="34" charset="0"/>
                <a:ea typeface="Open Sans" pitchFamily="34" charset="-122"/>
                <a:cs typeface="Open Sans" pitchFamily="34" charset="-120"/>
              </a:rPr>
              <a:t>Skyscanner's recommended system utilizes machine learning algorithms to enhance the accuracy of its suggestions over time.</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9F40-A530-B38D-9989-0A40745725AA}"/>
              </a:ext>
            </a:extLst>
          </p:cNvPr>
          <p:cNvSpPr>
            <a:spLocks noGrp="1"/>
          </p:cNvSpPr>
          <p:nvPr>
            <p:ph type="title"/>
          </p:nvPr>
        </p:nvSpPr>
        <p:spPr>
          <a:xfrm>
            <a:off x="812801" y="731520"/>
            <a:ext cx="10316002" cy="1320304"/>
          </a:xfrm>
        </p:spPr>
        <p:txBody>
          <a:bodyPr>
            <a:normAutofit/>
          </a:bodyPr>
          <a:lstStyle/>
          <a:p>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Stages involved in the </a:t>
            </a:r>
            <a:r>
              <a:rPr lang="en-IN"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personalized travel suggestion</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21" name="Content Placeholder 20">
            <a:extLst>
              <a:ext uri="{FF2B5EF4-FFF2-40B4-BE49-F238E27FC236}">
                <a16:creationId xmlns:a16="http://schemas.microsoft.com/office/drawing/2014/main" id="{606F4BF2-2694-26CC-097B-571D1A3605AF}"/>
              </a:ext>
            </a:extLst>
          </p:cNvPr>
          <p:cNvGraphicFramePr>
            <a:graphicFrameLocks noGrp="1"/>
          </p:cNvGraphicFramePr>
          <p:nvPr>
            <p:ph idx="1"/>
            <p:extLst>
              <p:ext uri="{D42A27DB-BD31-4B8C-83A1-F6EECF244321}">
                <p14:modId xmlns:p14="http://schemas.microsoft.com/office/powerpoint/2010/main" val="3148403891"/>
              </p:ext>
            </p:extLst>
          </p:nvPr>
        </p:nvGraphicFramePr>
        <p:xfrm>
          <a:off x="812800" y="1226634"/>
          <a:ext cx="12869746" cy="6779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Terminator 4">
            <a:extLst>
              <a:ext uri="{FF2B5EF4-FFF2-40B4-BE49-F238E27FC236}">
                <a16:creationId xmlns:a16="http://schemas.microsoft.com/office/drawing/2014/main" id="{4052C607-532A-22FE-95BE-598CF4B2310A}"/>
              </a:ext>
            </a:extLst>
          </p:cNvPr>
          <p:cNvSpPr/>
          <p:nvPr/>
        </p:nvSpPr>
        <p:spPr>
          <a:xfrm>
            <a:off x="5084956" y="2252546"/>
            <a:ext cx="2029522" cy="579864"/>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User Data</a:t>
            </a:r>
            <a:endParaRPr lang="en-IN" dirty="0">
              <a:ln w="0"/>
              <a:solidFill>
                <a:schemeClr val="tx1"/>
              </a:solidFill>
              <a:effectLst>
                <a:outerShdw blurRad="38100" dist="19050" dir="2700000" algn="tl" rotWithShape="0">
                  <a:schemeClr val="dk1">
                    <a:alpha val="40000"/>
                  </a:schemeClr>
                </a:outerShdw>
              </a:effectLst>
            </a:endParaRPr>
          </a:p>
        </p:txBody>
      </p:sp>
      <p:sp>
        <p:nvSpPr>
          <p:cNvPr id="7" name="Flowchart: Alternate Process 6">
            <a:extLst>
              <a:ext uri="{FF2B5EF4-FFF2-40B4-BE49-F238E27FC236}">
                <a16:creationId xmlns:a16="http://schemas.microsoft.com/office/drawing/2014/main" id="{09187874-6F82-9CF6-F6D1-A20C8517EF7E}"/>
              </a:ext>
            </a:extLst>
          </p:cNvPr>
          <p:cNvSpPr/>
          <p:nvPr/>
        </p:nvSpPr>
        <p:spPr>
          <a:xfrm>
            <a:off x="1544220" y="3266375"/>
            <a:ext cx="3395770" cy="102591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Collaborative Filtering</a:t>
            </a:r>
            <a:r>
              <a:rPr lang="en-IN" dirty="0"/>
              <a:t>(Analyses user patterns to recommend popular destinations.)</a:t>
            </a:r>
          </a:p>
        </p:txBody>
      </p:sp>
      <p:sp>
        <p:nvSpPr>
          <p:cNvPr id="9" name="Arrow: Bent-Up 8">
            <a:extLst>
              <a:ext uri="{FF2B5EF4-FFF2-40B4-BE49-F238E27FC236}">
                <a16:creationId xmlns:a16="http://schemas.microsoft.com/office/drawing/2014/main" id="{AF06DBC7-96D1-493B-9484-E38682CB6204}"/>
              </a:ext>
            </a:extLst>
          </p:cNvPr>
          <p:cNvSpPr/>
          <p:nvPr/>
        </p:nvSpPr>
        <p:spPr>
          <a:xfrm rot="10800000">
            <a:off x="4013423" y="2451399"/>
            <a:ext cx="1071532" cy="85256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Bent-Up 9">
            <a:extLst>
              <a:ext uri="{FF2B5EF4-FFF2-40B4-BE49-F238E27FC236}">
                <a16:creationId xmlns:a16="http://schemas.microsoft.com/office/drawing/2014/main" id="{B5148491-F868-4BB5-ED11-F2D976B98F11}"/>
              </a:ext>
            </a:extLst>
          </p:cNvPr>
          <p:cNvSpPr/>
          <p:nvPr/>
        </p:nvSpPr>
        <p:spPr>
          <a:xfrm rot="10800000" flipH="1">
            <a:off x="7086988" y="2433574"/>
            <a:ext cx="1198589" cy="82519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Alternate Process 10">
            <a:extLst>
              <a:ext uri="{FF2B5EF4-FFF2-40B4-BE49-F238E27FC236}">
                <a16:creationId xmlns:a16="http://schemas.microsoft.com/office/drawing/2014/main" id="{899A78B8-9DB1-53AD-3129-65648953F3A7}"/>
              </a:ext>
            </a:extLst>
          </p:cNvPr>
          <p:cNvSpPr/>
          <p:nvPr/>
        </p:nvSpPr>
        <p:spPr>
          <a:xfrm>
            <a:off x="7086988" y="3255822"/>
            <a:ext cx="3618514" cy="102017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Content-Based Filtering(</a:t>
            </a:r>
            <a:r>
              <a:rPr lang="en-US" dirty="0"/>
              <a:t>Matches user history with destination attributes.)</a:t>
            </a:r>
            <a:endParaRPr lang="en-IN" dirty="0">
              <a:ln w="0"/>
              <a:solidFill>
                <a:schemeClr val="tx1"/>
              </a:solidFill>
              <a:effectLst>
                <a:outerShdw blurRad="38100" dist="19050" dir="2700000" algn="tl" rotWithShape="0">
                  <a:schemeClr val="dk1">
                    <a:alpha val="40000"/>
                  </a:schemeClr>
                </a:outerShdw>
              </a:effectLst>
            </a:endParaRPr>
          </a:p>
        </p:txBody>
      </p:sp>
      <p:sp>
        <p:nvSpPr>
          <p:cNvPr id="12" name="Flowchart: Process 11">
            <a:extLst>
              <a:ext uri="{FF2B5EF4-FFF2-40B4-BE49-F238E27FC236}">
                <a16:creationId xmlns:a16="http://schemas.microsoft.com/office/drawing/2014/main" id="{B3A754EE-A698-BF77-4752-B2DF2B763522}"/>
              </a:ext>
            </a:extLst>
          </p:cNvPr>
          <p:cNvSpPr/>
          <p:nvPr/>
        </p:nvSpPr>
        <p:spPr>
          <a:xfrm>
            <a:off x="3501597" y="4993882"/>
            <a:ext cx="5140712" cy="10259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Hybrid Model(</a:t>
            </a:r>
            <a:r>
              <a:rPr lang="en-US" dirty="0"/>
              <a:t>Combines both techniques for enhanced accuracy)</a:t>
            </a:r>
            <a:endParaRPr lang="en-IN" dirty="0">
              <a:ln w="0"/>
              <a:solidFill>
                <a:schemeClr val="tx1"/>
              </a:solidFill>
              <a:effectLst>
                <a:outerShdw blurRad="38100" dist="19050" dir="2700000" algn="tl" rotWithShape="0">
                  <a:schemeClr val="dk1">
                    <a:alpha val="40000"/>
                  </a:schemeClr>
                </a:outerShdw>
              </a:effectLst>
            </a:endParaRPr>
          </a:p>
        </p:txBody>
      </p:sp>
      <p:sp>
        <p:nvSpPr>
          <p:cNvPr id="13" name="Arrow: Down 12">
            <a:extLst>
              <a:ext uri="{FF2B5EF4-FFF2-40B4-BE49-F238E27FC236}">
                <a16:creationId xmlns:a16="http://schemas.microsoft.com/office/drawing/2014/main" id="{1D4B4AA6-3AD8-1D15-F11C-9BF90B24ED7B}"/>
              </a:ext>
            </a:extLst>
          </p:cNvPr>
          <p:cNvSpPr/>
          <p:nvPr/>
        </p:nvSpPr>
        <p:spPr>
          <a:xfrm>
            <a:off x="4327104" y="4292287"/>
            <a:ext cx="460011" cy="7025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E3D71272-BC85-3AAD-2BB4-5B7DE65DCE95}"/>
              </a:ext>
            </a:extLst>
          </p:cNvPr>
          <p:cNvSpPr/>
          <p:nvPr/>
        </p:nvSpPr>
        <p:spPr>
          <a:xfrm>
            <a:off x="7375436" y="4275992"/>
            <a:ext cx="538499" cy="7025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Striped Right 14">
            <a:extLst>
              <a:ext uri="{FF2B5EF4-FFF2-40B4-BE49-F238E27FC236}">
                <a16:creationId xmlns:a16="http://schemas.microsoft.com/office/drawing/2014/main" id="{8D9E9D22-A2BD-46AC-D00D-8EF9408912E6}"/>
              </a:ext>
            </a:extLst>
          </p:cNvPr>
          <p:cNvSpPr/>
          <p:nvPr/>
        </p:nvSpPr>
        <p:spPr>
          <a:xfrm rot="5400000">
            <a:off x="5717730" y="6066345"/>
            <a:ext cx="763973" cy="701595"/>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Terminator 16">
            <a:extLst>
              <a:ext uri="{FF2B5EF4-FFF2-40B4-BE49-F238E27FC236}">
                <a16:creationId xmlns:a16="http://schemas.microsoft.com/office/drawing/2014/main" id="{47198531-10A9-7523-1AC5-50043D322978}"/>
              </a:ext>
            </a:extLst>
          </p:cNvPr>
          <p:cNvSpPr/>
          <p:nvPr/>
        </p:nvSpPr>
        <p:spPr>
          <a:xfrm>
            <a:off x="4371569" y="6840747"/>
            <a:ext cx="3375578" cy="1040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Personalized Travel Suggestion</a:t>
            </a:r>
            <a:endParaRPr lang="en-IN" dirty="0"/>
          </a:p>
        </p:txBody>
      </p:sp>
    </p:spTree>
    <p:extLst>
      <p:ext uri="{BB962C8B-B14F-4D97-AF65-F5344CB8AC3E}">
        <p14:creationId xmlns:p14="http://schemas.microsoft.com/office/powerpoint/2010/main" val="2504917300"/>
      </p:ext>
    </p:extLst>
  </p:cSld>
  <p:clrMapOvr>
    <a:masterClrMapping/>
  </p:clrMapOvr>
  <mc:AlternateContent xmlns:mc="http://schemas.openxmlformats.org/markup-compatibility/2006" xmlns:p14="http://schemas.microsoft.com/office/powerpoint/2010/main">
    <mc:Choice Requires="p14">
      <p:transition spd="slow" p14:dur="2000" advTm="623"/>
    </mc:Choice>
    <mc:Fallback xmlns="">
      <p:transition spd="slow" advTm="6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769A3-6D45-D8F8-B438-1F3E54DE4E33}"/>
              </a:ext>
            </a:extLst>
          </p:cNvPr>
          <p:cNvSpPr>
            <a:spLocks noGrp="1"/>
          </p:cNvSpPr>
          <p:nvPr>
            <p:ph type="title"/>
          </p:nvPr>
        </p:nvSpPr>
        <p:spPr>
          <a:xfrm>
            <a:off x="812373" y="187007"/>
            <a:ext cx="10316002" cy="961569"/>
          </a:xfrm>
        </p:spPr>
        <p:txBody>
          <a:bodyPr/>
          <a:lstStyle/>
          <a:p>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 Processing:</a:t>
            </a:r>
            <a:endParaRPr lang="en-IN" dirty="0"/>
          </a:p>
        </p:txBody>
      </p:sp>
      <p:sp>
        <p:nvSpPr>
          <p:cNvPr id="6" name="Content Placeholder 5">
            <a:extLst>
              <a:ext uri="{FF2B5EF4-FFF2-40B4-BE49-F238E27FC236}">
                <a16:creationId xmlns:a16="http://schemas.microsoft.com/office/drawing/2014/main" id="{ACAC0CFC-579C-3155-4D49-018EAB31C460}"/>
              </a:ext>
            </a:extLst>
          </p:cNvPr>
          <p:cNvSpPr>
            <a:spLocks noGrp="1"/>
          </p:cNvSpPr>
          <p:nvPr>
            <p:ph idx="1"/>
          </p:nvPr>
        </p:nvSpPr>
        <p:spPr>
          <a:xfrm>
            <a:off x="812801" y="1148576"/>
            <a:ext cx="10316002" cy="6101059"/>
          </a:xfrm>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Collaborative Filtering</a:t>
            </a:r>
            <a:r>
              <a:rPr lang="en-IN" b="1" dirty="0"/>
              <a:t>:</a:t>
            </a:r>
          </a:p>
          <a:p>
            <a:r>
              <a:rPr lang="en-US" b="1" dirty="0"/>
              <a:t>Purpose</a:t>
            </a:r>
            <a:r>
              <a:rPr lang="en-US" dirty="0"/>
              <a:t>: Identifies patterns in user behavior by grouping users with similar         travel choices.</a:t>
            </a:r>
          </a:p>
          <a:p>
            <a:r>
              <a:rPr lang="en-US" b="1" dirty="0"/>
              <a:t>User-User Collaborative Filtering</a:t>
            </a:r>
            <a:r>
              <a:rPr lang="en-US" dirty="0"/>
              <a:t>: This compares users to identify patterns in their preferences. For instance, if two users have chosen similar destinations in the past, Skyscanner may suggest other destinations that one has visited to the other.</a:t>
            </a:r>
          </a:p>
          <a:p>
            <a:r>
              <a:rPr lang="en-US" b="1" dirty="0"/>
              <a:t>Item-Item Collaborative Filtering</a:t>
            </a:r>
            <a:r>
              <a:rPr lang="en-US" dirty="0"/>
              <a:t>: This matches destinations based on similar ratings or booking history among users. Destinations frequently booked together (e.g., a beach resort and a coastal town) are recommended based on the relationship between items.</a:t>
            </a:r>
          </a:p>
          <a:p>
            <a:r>
              <a:rPr lang="en-US" b="1" dirty="0"/>
              <a:t>Item-Item Collaborative Filtering</a:t>
            </a:r>
            <a:r>
              <a:rPr lang="en-US" dirty="0"/>
              <a:t>: This matches destinations based on similar ratings or booking history among users. Destinations frequently booked together (e.g., a beach resort and a coastal town) are recommended based on the relationship between items.</a:t>
            </a:r>
            <a:endParaRPr lang="en-IN" dirty="0"/>
          </a:p>
        </p:txBody>
      </p:sp>
    </p:spTree>
    <p:extLst>
      <p:ext uri="{BB962C8B-B14F-4D97-AF65-F5344CB8AC3E}">
        <p14:creationId xmlns:p14="http://schemas.microsoft.com/office/powerpoint/2010/main" val="1730368730"/>
      </p:ext>
    </p:extLst>
  </p:cSld>
  <p:clrMapOvr>
    <a:masterClrMapping/>
  </p:clrMapOvr>
  <mc:AlternateContent xmlns:mc="http://schemas.openxmlformats.org/markup-compatibility/2006" xmlns:p14="http://schemas.microsoft.com/office/powerpoint/2010/main">
    <mc:Choice Requires="p14">
      <p:transition spd="slow" p14:dur="2000" advTm="674"/>
    </mc:Choice>
    <mc:Fallback xmlns="">
      <p:transition spd="slow" advTm="674"/>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76</TotalTime>
  <Words>1122</Words>
  <Application>Microsoft Office PowerPoint</Application>
  <PresentationFormat>Custom</PresentationFormat>
  <Paragraphs>114</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Unbounded Bold</vt:lpstr>
      <vt:lpstr>Trebuchet MS</vt:lpstr>
      <vt:lpstr>Wingdings 3</vt:lpstr>
      <vt:lpstr>Open Sans Bold</vt:lpstr>
      <vt:lpstr>Arial</vt:lpstr>
      <vt:lpstr>Open Sans</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involved in the personalized travel suggestion</vt:lpstr>
      <vt:lpstr>Model Processing:</vt:lpstr>
      <vt:lpstr>Model Processing:</vt:lpstr>
      <vt:lpstr>Model Processing:</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Aparajita kundu</cp:lastModifiedBy>
  <cp:revision>4</cp:revision>
  <dcterms:created xsi:type="dcterms:W3CDTF">2024-11-10T08:57:15Z</dcterms:created>
  <dcterms:modified xsi:type="dcterms:W3CDTF">2024-11-10T10:33:01Z</dcterms:modified>
</cp:coreProperties>
</file>